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92" r:id="rId5"/>
    <p:sldId id="2145707092" r:id="rId6"/>
    <p:sldId id="2145707091" r:id="rId7"/>
    <p:sldId id="2145707069" r:id="rId8"/>
    <p:sldId id="2145707080" r:id="rId9"/>
    <p:sldId id="2145707070" r:id="rId10"/>
    <p:sldId id="2145707079" r:id="rId11"/>
    <p:sldId id="2145707090" r:id="rId12"/>
    <p:sldId id="2145707062" r:id="rId13"/>
    <p:sldId id="21457070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cy Santarsiero" initials="NS" lastIdx="2" clrIdx="0">
    <p:extLst>
      <p:ext uri="{19B8F6BF-5375-455C-9EA6-DF929625EA0E}">
        <p15:presenceInfo xmlns:p15="http://schemas.microsoft.com/office/powerpoint/2012/main" userId="S::Nancy.Santarsiero@NJ.gov::4c3e5e24-8c61-4703-a49e-72029820748e" providerId="AD"/>
      </p:ext>
    </p:extLst>
  </p:cmAuthor>
  <p:cmAuthor id="2" name="Sun, Richard [GOV]" initials="SR[" lastIdx="1" clrIdx="1">
    <p:extLst>
      <p:ext uri="{19B8F6BF-5375-455C-9EA6-DF929625EA0E}">
        <p15:presenceInfo xmlns:p15="http://schemas.microsoft.com/office/powerpoint/2012/main" userId="S::Richard.Sun@NJ.gov::34571cae-24fd-46d1-a84e-a499ed5421e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B2A6B0-8E5A-4E42-BB1B-A4DFAB7E2E6C}" v="54" dt="2022-11-28T15:14:35.799"/>
    <p1510:client id="{C3E09AF0-0FD1-4591-90E2-95AA684082D7}" vWet="6" dt="2022-11-04T15:55:05.1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 Richard [GOV]" userId="34571cae-24fd-46d1-a84e-a499ed5421ec" providerId="ADAL" clId="{D284B89B-0F58-43D5-B786-C0C5FC2204F4}"/>
    <pc:docChg chg="custSel modSld">
      <pc:chgData name="Sun, Richard [GOV]" userId="34571cae-24fd-46d1-a84e-a499ed5421ec" providerId="ADAL" clId="{D284B89B-0F58-43D5-B786-C0C5FC2204F4}" dt="2022-10-19T21:24:05.893" v="12" actId="478"/>
      <pc:docMkLst>
        <pc:docMk/>
      </pc:docMkLst>
      <pc:sldChg chg="addSp delSp modSp mod">
        <pc:chgData name="Sun, Richard [GOV]" userId="34571cae-24fd-46d1-a84e-a499ed5421ec" providerId="ADAL" clId="{D284B89B-0F58-43D5-B786-C0C5FC2204F4}" dt="2022-10-19T21:24:05.893" v="12" actId="478"/>
        <pc:sldMkLst>
          <pc:docMk/>
          <pc:sldMk cId="2027570128" sldId="292"/>
        </pc:sldMkLst>
        <pc:spChg chg="del mod">
          <ac:chgData name="Sun, Richard [GOV]" userId="34571cae-24fd-46d1-a84e-a499ed5421ec" providerId="ADAL" clId="{D284B89B-0F58-43D5-B786-C0C5FC2204F4}" dt="2022-10-19T21:24:03.054" v="11" actId="478"/>
          <ac:spMkLst>
            <pc:docMk/>
            <pc:sldMk cId="2027570128" sldId="292"/>
            <ac:spMk id="5" creationId="{00000000-0000-0000-0000-000000000000}"/>
          </ac:spMkLst>
        </pc:spChg>
        <pc:spChg chg="add del mod">
          <ac:chgData name="Sun, Richard [GOV]" userId="34571cae-24fd-46d1-a84e-a499ed5421ec" providerId="ADAL" clId="{D284B89B-0F58-43D5-B786-C0C5FC2204F4}" dt="2022-10-19T21:24:05.893" v="12" actId="478"/>
          <ac:spMkLst>
            <pc:docMk/>
            <pc:sldMk cId="2027570128" sldId="292"/>
            <ac:spMk id="7" creationId="{D46A8CBF-250A-4841-8EDD-1B10D9D86A7A}"/>
          </ac:spMkLst>
        </pc:spChg>
      </pc:sldChg>
      <pc:sldChg chg="addCm modCm">
        <pc:chgData name="Sun, Richard [GOV]" userId="34571cae-24fd-46d1-a84e-a499ed5421ec" providerId="ADAL" clId="{D284B89B-0F58-43D5-B786-C0C5FC2204F4}" dt="2022-10-19T21:23:54.241" v="3"/>
        <pc:sldMkLst>
          <pc:docMk/>
          <pc:sldMk cId="790928910" sldId="2145707091"/>
        </pc:sldMkLst>
      </pc:sldChg>
    </pc:docChg>
  </pc:docChgLst>
  <pc:docChgLst>
    <pc:chgData name="Bentley, Matthew [GOV]" userId="7cdd493c-1cba-45fd-b2d9-1ea799397c41" providerId="ADAL" clId="{1359E27B-E030-4CDB-ACA1-4B668C9139AA}"/>
    <pc:docChg chg="undo custSel addSld delSld modSld">
      <pc:chgData name="Bentley, Matthew [GOV]" userId="7cdd493c-1cba-45fd-b2d9-1ea799397c41" providerId="ADAL" clId="{1359E27B-E030-4CDB-ACA1-4B668C9139AA}" dt="2022-10-06T14:51:59.595" v="463" actId="20577"/>
      <pc:docMkLst>
        <pc:docMk/>
      </pc:docMkLst>
      <pc:sldChg chg="modSp mod">
        <pc:chgData name="Bentley, Matthew [GOV]" userId="7cdd493c-1cba-45fd-b2d9-1ea799397c41" providerId="ADAL" clId="{1359E27B-E030-4CDB-ACA1-4B668C9139AA}" dt="2022-10-06T14:51:04.377" v="379" actId="20577"/>
        <pc:sldMkLst>
          <pc:docMk/>
          <pc:sldMk cId="2027570128" sldId="292"/>
        </pc:sldMkLst>
        <pc:spChg chg="mod">
          <ac:chgData name="Bentley, Matthew [GOV]" userId="7cdd493c-1cba-45fd-b2d9-1ea799397c41" providerId="ADAL" clId="{1359E27B-E030-4CDB-ACA1-4B668C9139AA}" dt="2022-10-06T14:50:49.122" v="363" actId="20577"/>
          <ac:spMkLst>
            <pc:docMk/>
            <pc:sldMk cId="2027570128" sldId="292"/>
            <ac:spMk id="2" creationId="{00000000-0000-0000-0000-000000000000}"/>
          </ac:spMkLst>
        </pc:spChg>
        <pc:spChg chg="mod">
          <ac:chgData name="Bentley, Matthew [GOV]" userId="7cdd493c-1cba-45fd-b2d9-1ea799397c41" providerId="ADAL" clId="{1359E27B-E030-4CDB-ACA1-4B668C9139AA}" dt="2022-10-06T14:51:04.377" v="379" actId="20577"/>
          <ac:spMkLst>
            <pc:docMk/>
            <pc:sldMk cId="2027570128" sldId="292"/>
            <ac:spMk id="5" creationId="{00000000-0000-0000-0000-000000000000}"/>
          </ac:spMkLst>
        </pc:spChg>
        <pc:spChg chg="mod">
          <ac:chgData name="Bentley, Matthew [GOV]" userId="7cdd493c-1cba-45fd-b2d9-1ea799397c41" providerId="ADAL" clId="{1359E27B-E030-4CDB-ACA1-4B668C9139AA}" dt="2022-10-05T20:38:55.726" v="218" actId="20577"/>
          <ac:spMkLst>
            <pc:docMk/>
            <pc:sldMk cId="2027570128" sldId="292"/>
            <ac:spMk id="6" creationId="{8F313C4A-18A4-4128-988C-93B3B558EBD6}"/>
          </ac:spMkLst>
        </pc:spChg>
      </pc:sldChg>
      <pc:sldChg chg="delSp modSp del mod">
        <pc:chgData name="Bentley, Matthew [GOV]" userId="7cdd493c-1cba-45fd-b2d9-1ea799397c41" providerId="ADAL" clId="{1359E27B-E030-4CDB-ACA1-4B668C9139AA}" dt="2022-10-05T20:45:07.430" v="335" actId="2696"/>
        <pc:sldMkLst>
          <pc:docMk/>
          <pc:sldMk cId="139799656" sldId="2145707059"/>
        </pc:sldMkLst>
        <pc:spChg chg="del mod">
          <ac:chgData name="Bentley, Matthew [GOV]" userId="7cdd493c-1cba-45fd-b2d9-1ea799397c41" providerId="ADAL" clId="{1359E27B-E030-4CDB-ACA1-4B668C9139AA}" dt="2022-10-05T20:38:59.237" v="221"/>
          <ac:spMkLst>
            <pc:docMk/>
            <pc:sldMk cId="139799656" sldId="2145707059"/>
            <ac:spMk id="5" creationId="{CE9E3794-8D7B-4ECB-B969-6C1B56C1E674}"/>
          </ac:spMkLst>
        </pc:spChg>
      </pc:sldChg>
      <pc:sldChg chg="delSp modSp mod">
        <pc:chgData name="Bentley, Matthew [GOV]" userId="7cdd493c-1cba-45fd-b2d9-1ea799397c41" providerId="ADAL" clId="{1359E27B-E030-4CDB-ACA1-4B668C9139AA}" dt="2022-10-06T14:51:59.595" v="463" actId="20577"/>
        <pc:sldMkLst>
          <pc:docMk/>
          <pc:sldMk cId="3194465089" sldId="2145707062"/>
        </pc:sldMkLst>
        <pc:spChg chg="mod">
          <ac:chgData name="Bentley, Matthew [GOV]" userId="7cdd493c-1cba-45fd-b2d9-1ea799397c41" providerId="ADAL" clId="{1359E27B-E030-4CDB-ACA1-4B668C9139AA}" dt="2022-10-06T14:51:59.595" v="463" actId="20577"/>
          <ac:spMkLst>
            <pc:docMk/>
            <pc:sldMk cId="3194465089" sldId="2145707062"/>
            <ac:spMk id="3" creationId="{636C2A55-77F0-4D0D-82DC-D0A5BFD80D32}"/>
          </ac:spMkLst>
        </pc:spChg>
        <pc:spChg chg="del mod">
          <ac:chgData name="Bentley, Matthew [GOV]" userId="7cdd493c-1cba-45fd-b2d9-1ea799397c41" providerId="ADAL" clId="{1359E27B-E030-4CDB-ACA1-4B668C9139AA}" dt="2022-10-05T20:39:52.597" v="246"/>
          <ac:spMkLst>
            <pc:docMk/>
            <pc:sldMk cId="3194465089" sldId="2145707062"/>
            <ac:spMk id="7" creationId="{BD8C3DA5-D46A-4E1F-A3CD-1387CACCB52F}"/>
          </ac:spMkLst>
        </pc:spChg>
      </pc:sldChg>
      <pc:sldChg chg="delSp modSp mod">
        <pc:chgData name="Bentley, Matthew [GOV]" userId="7cdd493c-1cba-45fd-b2d9-1ea799397c41" providerId="ADAL" clId="{1359E27B-E030-4CDB-ACA1-4B668C9139AA}" dt="2022-10-05T20:40:58.936" v="259" actId="14100"/>
        <pc:sldMkLst>
          <pc:docMk/>
          <pc:sldMk cId="24475611" sldId="2145707068"/>
        </pc:sldMkLst>
        <pc:spChg chg="mod">
          <ac:chgData name="Bentley, Matthew [GOV]" userId="7cdd493c-1cba-45fd-b2d9-1ea799397c41" providerId="ADAL" clId="{1359E27B-E030-4CDB-ACA1-4B668C9139AA}" dt="2022-10-05T20:40:35.020" v="253" actId="255"/>
          <ac:spMkLst>
            <pc:docMk/>
            <pc:sldMk cId="24475611" sldId="2145707068"/>
            <ac:spMk id="2" creationId="{768DFD0D-9673-4F91-90EC-713A4A651217}"/>
          </ac:spMkLst>
        </pc:spChg>
        <pc:spChg chg="mod">
          <ac:chgData name="Bentley, Matthew [GOV]" userId="7cdd493c-1cba-45fd-b2d9-1ea799397c41" providerId="ADAL" clId="{1359E27B-E030-4CDB-ACA1-4B668C9139AA}" dt="2022-10-05T20:40:58.936" v="259" actId="14100"/>
          <ac:spMkLst>
            <pc:docMk/>
            <pc:sldMk cId="24475611" sldId="2145707068"/>
            <ac:spMk id="3" creationId="{636C2A55-77F0-4D0D-82DC-D0A5BFD80D32}"/>
          </ac:spMkLst>
        </pc:spChg>
        <pc:spChg chg="del mod">
          <ac:chgData name="Bentley, Matthew [GOV]" userId="7cdd493c-1cba-45fd-b2d9-1ea799397c41" providerId="ADAL" clId="{1359E27B-E030-4CDB-ACA1-4B668C9139AA}" dt="2022-10-05T20:39:57.929" v="250"/>
          <ac:spMkLst>
            <pc:docMk/>
            <pc:sldMk cId="24475611" sldId="2145707068"/>
            <ac:spMk id="7" creationId="{BD8C3DA5-D46A-4E1F-A3CD-1387CACCB52F}"/>
          </ac:spMkLst>
        </pc:spChg>
      </pc:sldChg>
      <pc:sldChg chg="delSp modSp mod">
        <pc:chgData name="Bentley, Matthew [GOV]" userId="7cdd493c-1cba-45fd-b2d9-1ea799397c41" providerId="ADAL" clId="{1359E27B-E030-4CDB-ACA1-4B668C9139AA}" dt="2022-10-05T20:39:04.019" v="224"/>
        <pc:sldMkLst>
          <pc:docMk/>
          <pc:sldMk cId="2099122415" sldId="2145707069"/>
        </pc:sldMkLst>
        <pc:spChg chg="del mod">
          <ac:chgData name="Bentley, Matthew [GOV]" userId="7cdd493c-1cba-45fd-b2d9-1ea799397c41" providerId="ADAL" clId="{1359E27B-E030-4CDB-ACA1-4B668C9139AA}" dt="2022-10-05T20:39:04.019" v="224"/>
          <ac:spMkLst>
            <pc:docMk/>
            <pc:sldMk cId="2099122415" sldId="2145707069"/>
            <ac:spMk id="4" creationId="{21400449-7444-436E-9C3F-2C331397459D}"/>
          </ac:spMkLst>
        </pc:spChg>
      </pc:sldChg>
      <pc:sldChg chg="delSp modSp mod">
        <pc:chgData name="Bentley, Matthew [GOV]" userId="7cdd493c-1cba-45fd-b2d9-1ea799397c41" providerId="ADAL" clId="{1359E27B-E030-4CDB-ACA1-4B668C9139AA}" dt="2022-10-06T14:04:04.115" v="361" actId="20577"/>
        <pc:sldMkLst>
          <pc:docMk/>
          <pc:sldMk cId="1576246491" sldId="2145707070"/>
        </pc:sldMkLst>
        <pc:spChg chg="mod">
          <ac:chgData name="Bentley, Matthew [GOV]" userId="7cdd493c-1cba-45fd-b2d9-1ea799397c41" providerId="ADAL" clId="{1359E27B-E030-4CDB-ACA1-4B668C9139AA}" dt="2022-10-06T14:04:04.115" v="361" actId="20577"/>
          <ac:spMkLst>
            <pc:docMk/>
            <pc:sldMk cId="1576246491" sldId="2145707070"/>
            <ac:spMk id="2" creationId="{768DFD0D-9673-4F91-90EC-713A4A651217}"/>
          </ac:spMkLst>
        </pc:spChg>
        <pc:spChg chg="del mod">
          <ac:chgData name="Bentley, Matthew [GOV]" userId="7cdd493c-1cba-45fd-b2d9-1ea799397c41" providerId="ADAL" clId="{1359E27B-E030-4CDB-ACA1-4B668C9139AA}" dt="2022-10-05T20:39:10.405" v="230"/>
          <ac:spMkLst>
            <pc:docMk/>
            <pc:sldMk cId="1576246491" sldId="2145707070"/>
            <ac:spMk id="4" creationId="{21400449-7444-436E-9C3F-2C331397459D}"/>
          </ac:spMkLst>
        </pc:spChg>
      </pc:sldChg>
      <pc:sldChg chg="del">
        <pc:chgData name="Bentley, Matthew [GOV]" userId="7cdd493c-1cba-45fd-b2d9-1ea799397c41" providerId="ADAL" clId="{1359E27B-E030-4CDB-ACA1-4B668C9139AA}" dt="2022-10-05T20:39:33.684" v="237" actId="2696"/>
        <pc:sldMkLst>
          <pc:docMk/>
          <pc:sldMk cId="1876306991" sldId="2145707078"/>
        </pc:sldMkLst>
      </pc:sldChg>
      <pc:sldChg chg="delSp modSp mod">
        <pc:chgData name="Bentley, Matthew [GOV]" userId="7cdd493c-1cba-45fd-b2d9-1ea799397c41" providerId="ADAL" clId="{1359E27B-E030-4CDB-ACA1-4B668C9139AA}" dt="2022-10-05T20:39:20.133" v="236"/>
        <pc:sldMkLst>
          <pc:docMk/>
          <pc:sldMk cId="2821528174" sldId="2145707079"/>
        </pc:sldMkLst>
        <pc:spChg chg="del mod">
          <ac:chgData name="Bentley, Matthew [GOV]" userId="7cdd493c-1cba-45fd-b2d9-1ea799397c41" providerId="ADAL" clId="{1359E27B-E030-4CDB-ACA1-4B668C9139AA}" dt="2022-10-05T20:39:20.133" v="236"/>
          <ac:spMkLst>
            <pc:docMk/>
            <pc:sldMk cId="2821528174" sldId="2145707079"/>
            <ac:spMk id="7" creationId="{BD8C3DA5-D46A-4E1F-A3CD-1387CACCB52F}"/>
          </ac:spMkLst>
        </pc:spChg>
      </pc:sldChg>
      <pc:sldChg chg="delSp modSp mod">
        <pc:chgData name="Bentley, Matthew [GOV]" userId="7cdd493c-1cba-45fd-b2d9-1ea799397c41" providerId="ADAL" clId="{1359E27B-E030-4CDB-ACA1-4B668C9139AA}" dt="2022-10-06T14:03:50.178" v="354" actId="20577"/>
        <pc:sldMkLst>
          <pc:docMk/>
          <pc:sldMk cId="4009573964" sldId="2145707080"/>
        </pc:sldMkLst>
        <pc:spChg chg="del mod">
          <ac:chgData name="Bentley, Matthew [GOV]" userId="7cdd493c-1cba-45fd-b2d9-1ea799397c41" providerId="ADAL" clId="{1359E27B-E030-4CDB-ACA1-4B668C9139AA}" dt="2022-10-05T20:39:07.490" v="227"/>
          <ac:spMkLst>
            <pc:docMk/>
            <pc:sldMk cId="4009573964" sldId="2145707080"/>
            <ac:spMk id="4" creationId="{21400449-7444-436E-9C3F-2C331397459D}"/>
          </ac:spMkLst>
        </pc:spChg>
        <pc:graphicFrameChg chg="mod">
          <ac:chgData name="Bentley, Matthew [GOV]" userId="7cdd493c-1cba-45fd-b2d9-1ea799397c41" providerId="ADAL" clId="{1359E27B-E030-4CDB-ACA1-4B668C9139AA}" dt="2022-10-06T14:03:50.178" v="354" actId="20577"/>
          <ac:graphicFrameMkLst>
            <pc:docMk/>
            <pc:sldMk cId="4009573964" sldId="2145707080"/>
            <ac:graphicFrameMk id="11" creationId="{A4E20ABA-408E-4179-9B7D-6F4983F7FCB6}"/>
          </ac:graphicFrameMkLst>
        </pc:graphicFrameChg>
      </pc:sldChg>
      <pc:sldChg chg="del">
        <pc:chgData name="Bentley, Matthew [GOV]" userId="7cdd493c-1cba-45fd-b2d9-1ea799397c41" providerId="ADAL" clId="{1359E27B-E030-4CDB-ACA1-4B668C9139AA}" dt="2022-10-05T20:39:38.017" v="238" actId="2696"/>
        <pc:sldMkLst>
          <pc:docMk/>
          <pc:sldMk cId="1970266692" sldId="2145707081"/>
        </pc:sldMkLst>
      </pc:sldChg>
      <pc:sldChg chg="delSp modSp del mod">
        <pc:chgData name="Bentley, Matthew [GOV]" userId="7cdd493c-1cba-45fd-b2d9-1ea799397c41" providerId="ADAL" clId="{1359E27B-E030-4CDB-ACA1-4B668C9139AA}" dt="2022-10-06T14:51:10.377" v="380" actId="2696"/>
        <pc:sldMkLst>
          <pc:docMk/>
          <pc:sldMk cId="3797566696" sldId="2145707083"/>
        </pc:sldMkLst>
        <pc:spChg chg="del mod">
          <ac:chgData name="Bentley, Matthew [GOV]" userId="7cdd493c-1cba-45fd-b2d9-1ea799397c41" providerId="ADAL" clId="{1359E27B-E030-4CDB-ACA1-4B668C9139AA}" dt="2022-10-05T20:39:15.472" v="233"/>
          <ac:spMkLst>
            <pc:docMk/>
            <pc:sldMk cId="3797566696" sldId="2145707083"/>
            <ac:spMk id="4" creationId="{21400449-7444-436E-9C3F-2C331397459D}"/>
          </ac:spMkLst>
        </pc:spChg>
      </pc:sldChg>
      <pc:sldChg chg="modSp del mod">
        <pc:chgData name="Bentley, Matthew [GOV]" userId="7cdd493c-1cba-45fd-b2d9-1ea799397c41" providerId="ADAL" clId="{1359E27B-E030-4CDB-ACA1-4B668C9139AA}" dt="2022-10-05T20:45:14.873" v="337" actId="2696"/>
        <pc:sldMkLst>
          <pc:docMk/>
          <pc:sldMk cId="616129523" sldId="2145707088"/>
        </pc:sldMkLst>
        <pc:spChg chg="mod">
          <ac:chgData name="Bentley, Matthew [GOV]" userId="7cdd493c-1cba-45fd-b2d9-1ea799397c41" providerId="ADAL" clId="{1359E27B-E030-4CDB-ACA1-4B668C9139AA}" dt="2022-10-05T20:41:34.823" v="267" actId="255"/>
          <ac:spMkLst>
            <pc:docMk/>
            <pc:sldMk cId="616129523" sldId="2145707088"/>
            <ac:spMk id="2" creationId="{81EB5BC7-75C3-4835-B3ED-0F3CB4E4D907}"/>
          </ac:spMkLst>
        </pc:spChg>
        <pc:spChg chg="mod">
          <ac:chgData name="Bentley, Matthew [GOV]" userId="7cdd493c-1cba-45fd-b2d9-1ea799397c41" providerId="ADAL" clId="{1359E27B-E030-4CDB-ACA1-4B668C9139AA}" dt="2022-10-05T20:41:30.346" v="266" actId="255"/>
          <ac:spMkLst>
            <pc:docMk/>
            <pc:sldMk cId="616129523" sldId="2145707088"/>
            <ac:spMk id="4" creationId="{7042C034-2619-4F0B-97E8-F34C04689870}"/>
          </ac:spMkLst>
        </pc:spChg>
      </pc:sldChg>
      <pc:sldChg chg="delSp modSp mod">
        <pc:chgData name="Bentley, Matthew [GOV]" userId="7cdd493c-1cba-45fd-b2d9-1ea799397c41" providerId="ADAL" clId="{1359E27B-E030-4CDB-ACA1-4B668C9139AA}" dt="2022-10-05T20:41:10.856" v="263" actId="20577"/>
        <pc:sldMkLst>
          <pc:docMk/>
          <pc:sldMk cId="4049001317" sldId="2145707090"/>
        </pc:sldMkLst>
        <pc:spChg chg="mod">
          <ac:chgData name="Bentley, Matthew [GOV]" userId="7cdd493c-1cba-45fd-b2d9-1ea799397c41" providerId="ADAL" clId="{1359E27B-E030-4CDB-ACA1-4B668C9139AA}" dt="2022-10-05T20:41:10.856" v="263" actId="20577"/>
          <ac:spMkLst>
            <pc:docMk/>
            <pc:sldMk cId="4049001317" sldId="2145707090"/>
            <ac:spMk id="3" creationId="{636C2A55-77F0-4D0D-82DC-D0A5BFD80D32}"/>
          </ac:spMkLst>
        </pc:spChg>
        <pc:spChg chg="del mod">
          <ac:chgData name="Bentley, Matthew [GOV]" userId="7cdd493c-1cba-45fd-b2d9-1ea799397c41" providerId="ADAL" clId="{1359E27B-E030-4CDB-ACA1-4B668C9139AA}" dt="2022-10-05T20:39:44.582" v="241"/>
          <ac:spMkLst>
            <pc:docMk/>
            <pc:sldMk cId="4049001317" sldId="2145707090"/>
            <ac:spMk id="7" creationId="{BD8C3DA5-D46A-4E1F-A3CD-1387CACCB52F}"/>
          </ac:spMkLst>
        </pc:spChg>
      </pc:sldChg>
      <pc:sldChg chg="addSp modSp new mod modClrScheme chgLayout">
        <pc:chgData name="Bentley, Matthew [GOV]" userId="7cdd493c-1cba-45fd-b2d9-1ea799397c41" providerId="ADAL" clId="{1359E27B-E030-4CDB-ACA1-4B668C9139AA}" dt="2022-10-05T20:42:37.959" v="281" actId="113"/>
        <pc:sldMkLst>
          <pc:docMk/>
          <pc:sldMk cId="790928910" sldId="2145707091"/>
        </pc:sldMkLst>
        <pc:spChg chg="mod ord">
          <ac:chgData name="Bentley, Matthew [GOV]" userId="7cdd493c-1cba-45fd-b2d9-1ea799397c41" providerId="ADAL" clId="{1359E27B-E030-4CDB-ACA1-4B668C9139AA}" dt="2022-10-05T20:42:01.816" v="270" actId="700"/>
          <ac:spMkLst>
            <pc:docMk/>
            <pc:sldMk cId="790928910" sldId="2145707091"/>
            <ac:spMk id="2" creationId="{8F165125-FD23-46D3-8D57-CF01EE3452C7}"/>
          </ac:spMkLst>
        </pc:spChg>
        <pc:spChg chg="add mod ord">
          <ac:chgData name="Bentley, Matthew [GOV]" userId="7cdd493c-1cba-45fd-b2d9-1ea799397c41" providerId="ADAL" clId="{1359E27B-E030-4CDB-ACA1-4B668C9139AA}" dt="2022-10-05T20:42:37.959" v="281" actId="113"/>
          <ac:spMkLst>
            <pc:docMk/>
            <pc:sldMk cId="790928910" sldId="2145707091"/>
            <ac:spMk id="3" creationId="{0200236E-882F-40A2-944F-4132837655F0}"/>
          </ac:spMkLst>
        </pc:spChg>
      </pc:sldChg>
      <pc:sldChg chg="addSp delSp modSp new mod modClrScheme chgLayout">
        <pc:chgData name="Bentley, Matthew [GOV]" userId="7cdd493c-1cba-45fd-b2d9-1ea799397c41" providerId="ADAL" clId="{1359E27B-E030-4CDB-ACA1-4B668C9139AA}" dt="2022-10-05T20:45:01.511" v="334" actId="113"/>
        <pc:sldMkLst>
          <pc:docMk/>
          <pc:sldMk cId="2189361193" sldId="2145707092"/>
        </pc:sldMkLst>
        <pc:spChg chg="add del mod ord">
          <ac:chgData name="Bentley, Matthew [GOV]" userId="7cdd493c-1cba-45fd-b2d9-1ea799397c41" providerId="ADAL" clId="{1359E27B-E030-4CDB-ACA1-4B668C9139AA}" dt="2022-10-05T20:42:48.754" v="285" actId="700"/>
          <ac:spMkLst>
            <pc:docMk/>
            <pc:sldMk cId="2189361193" sldId="2145707092"/>
            <ac:spMk id="2" creationId="{EF042450-D2D7-42C8-97B2-467170811DDF}"/>
          </ac:spMkLst>
        </pc:spChg>
        <pc:spChg chg="add del mod ord">
          <ac:chgData name="Bentley, Matthew [GOV]" userId="7cdd493c-1cba-45fd-b2d9-1ea799397c41" providerId="ADAL" clId="{1359E27B-E030-4CDB-ACA1-4B668C9139AA}" dt="2022-10-05T20:42:46.125" v="284" actId="700"/>
          <ac:spMkLst>
            <pc:docMk/>
            <pc:sldMk cId="2189361193" sldId="2145707092"/>
            <ac:spMk id="3" creationId="{57B33B5E-6359-41D9-A66F-07B2BD7EE2CD}"/>
          </ac:spMkLst>
        </pc:spChg>
        <pc:spChg chg="add del mod ord">
          <ac:chgData name="Bentley, Matthew [GOV]" userId="7cdd493c-1cba-45fd-b2d9-1ea799397c41" providerId="ADAL" clId="{1359E27B-E030-4CDB-ACA1-4B668C9139AA}" dt="2022-10-05T20:42:46.125" v="284" actId="700"/>
          <ac:spMkLst>
            <pc:docMk/>
            <pc:sldMk cId="2189361193" sldId="2145707092"/>
            <ac:spMk id="4" creationId="{85B8D55F-CC72-448F-BBAE-C55589C39852}"/>
          </ac:spMkLst>
        </pc:spChg>
        <pc:spChg chg="add del mod ord">
          <ac:chgData name="Bentley, Matthew [GOV]" userId="7cdd493c-1cba-45fd-b2d9-1ea799397c41" providerId="ADAL" clId="{1359E27B-E030-4CDB-ACA1-4B668C9139AA}" dt="2022-10-05T20:42:46.125" v="284" actId="700"/>
          <ac:spMkLst>
            <pc:docMk/>
            <pc:sldMk cId="2189361193" sldId="2145707092"/>
            <ac:spMk id="5" creationId="{AECD87FD-84C9-4AF1-AE2A-FD58AD06E85C}"/>
          </ac:spMkLst>
        </pc:spChg>
        <pc:spChg chg="add del mod ord">
          <ac:chgData name="Bentley, Matthew [GOV]" userId="7cdd493c-1cba-45fd-b2d9-1ea799397c41" providerId="ADAL" clId="{1359E27B-E030-4CDB-ACA1-4B668C9139AA}" dt="2022-10-05T20:42:46.125" v="284" actId="700"/>
          <ac:spMkLst>
            <pc:docMk/>
            <pc:sldMk cId="2189361193" sldId="2145707092"/>
            <ac:spMk id="6" creationId="{781ECC7B-0797-4A60-BF3D-0E4EAAB0A391}"/>
          </ac:spMkLst>
        </pc:spChg>
        <pc:spChg chg="add del mod ord">
          <ac:chgData name="Bentley, Matthew [GOV]" userId="7cdd493c-1cba-45fd-b2d9-1ea799397c41" providerId="ADAL" clId="{1359E27B-E030-4CDB-ACA1-4B668C9139AA}" dt="2022-10-05T20:42:46.125" v="284" actId="700"/>
          <ac:spMkLst>
            <pc:docMk/>
            <pc:sldMk cId="2189361193" sldId="2145707092"/>
            <ac:spMk id="7" creationId="{6F3BB71D-4DD2-4CB1-B545-02410B7427CC}"/>
          </ac:spMkLst>
        </pc:spChg>
        <pc:spChg chg="add mod ord">
          <ac:chgData name="Bentley, Matthew [GOV]" userId="7cdd493c-1cba-45fd-b2d9-1ea799397c41" providerId="ADAL" clId="{1359E27B-E030-4CDB-ACA1-4B668C9139AA}" dt="2022-10-05T20:42:55.070" v="308" actId="20577"/>
          <ac:spMkLst>
            <pc:docMk/>
            <pc:sldMk cId="2189361193" sldId="2145707092"/>
            <ac:spMk id="8" creationId="{6695E387-E9A8-41E8-919D-C9EAAC3E58E8}"/>
          </ac:spMkLst>
        </pc:spChg>
        <pc:spChg chg="add mod ord">
          <ac:chgData name="Bentley, Matthew [GOV]" userId="7cdd493c-1cba-45fd-b2d9-1ea799397c41" providerId="ADAL" clId="{1359E27B-E030-4CDB-ACA1-4B668C9139AA}" dt="2022-10-05T20:44:45.031" v="329" actId="113"/>
          <ac:spMkLst>
            <pc:docMk/>
            <pc:sldMk cId="2189361193" sldId="2145707092"/>
            <ac:spMk id="9" creationId="{BED4267C-1124-417C-8E90-1046D08B2FEF}"/>
          </ac:spMkLst>
        </pc:spChg>
        <pc:spChg chg="add mod ord">
          <ac:chgData name="Bentley, Matthew [GOV]" userId="7cdd493c-1cba-45fd-b2d9-1ea799397c41" providerId="ADAL" clId="{1359E27B-E030-4CDB-ACA1-4B668C9139AA}" dt="2022-10-05T20:45:01.511" v="334" actId="113"/>
          <ac:spMkLst>
            <pc:docMk/>
            <pc:sldMk cId="2189361193" sldId="2145707092"/>
            <ac:spMk id="10" creationId="{FE8B0F11-5B5E-47DC-A253-A1B5D582A8C0}"/>
          </ac:spMkLst>
        </pc:spChg>
        <pc:spChg chg="add del mod">
          <ac:chgData name="Bentley, Matthew [GOV]" userId="7cdd493c-1cba-45fd-b2d9-1ea799397c41" providerId="ADAL" clId="{1359E27B-E030-4CDB-ACA1-4B668C9139AA}" dt="2022-10-05T20:43:36.601" v="314"/>
          <ac:spMkLst>
            <pc:docMk/>
            <pc:sldMk cId="2189361193" sldId="2145707092"/>
            <ac:spMk id="11" creationId="{2E443099-DCF2-4946-95B7-5A836700C2DC}"/>
          </ac:spMkLst>
        </pc:spChg>
        <pc:spChg chg="add mod">
          <ac:chgData name="Bentley, Matthew [GOV]" userId="7cdd493c-1cba-45fd-b2d9-1ea799397c41" providerId="ADAL" clId="{1359E27B-E030-4CDB-ACA1-4B668C9139AA}" dt="2022-10-05T20:44:21.828" v="323" actId="255"/>
          <ac:spMkLst>
            <pc:docMk/>
            <pc:sldMk cId="2189361193" sldId="2145707092"/>
            <ac:spMk id="12" creationId="{B9DD1B61-248F-41FE-9B7A-006D721983D1}"/>
          </ac:spMkLst>
        </pc:spChg>
      </pc:sldChg>
      <pc:sldChg chg="add del">
        <pc:chgData name="Bentley, Matthew [GOV]" userId="7cdd493c-1cba-45fd-b2d9-1ea799397c41" providerId="ADAL" clId="{1359E27B-E030-4CDB-ACA1-4B668C9139AA}" dt="2022-10-05T20:45:14.873" v="337" actId="2696"/>
        <pc:sldMkLst>
          <pc:docMk/>
          <pc:sldMk cId="1524255003" sldId="2145707093"/>
        </pc:sldMkLst>
      </pc:sldChg>
    </pc:docChg>
  </pc:docChgLst>
  <pc:docChgLst>
    <pc:chgData name="Lamando, David [GOV]" userId="4d658ff5-621c-46e3-9a22-e120edd511fa" providerId="ADAL" clId="{FACCE78C-71AC-448E-97FB-3AB6A331E682}"/>
    <pc:docChg chg="modSld">
      <pc:chgData name="Lamando, David [GOV]" userId="4d658ff5-621c-46e3-9a22-e120edd511fa" providerId="ADAL" clId="{FACCE78C-71AC-448E-97FB-3AB6A331E682}" dt="2022-10-22T13:39:59.469" v="0" actId="1076"/>
      <pc:docMkLst>
        <pc:docMk/>
      </pc:docMkLst>
      <pc:sldChg chg="modSp mod">
        <pc:chgData name="Lamando, David [GOV]" userId="4d658ff5-621c-46e3-9a22-e120edd511fa" providerId="ADAL" clId="{FACCE78C-71AC-448E-97FB-3AB6A331E682}" dt="2022-10-22T13:39:59.469" v="0" actId="1076"/>
        <pc:sldMkLst>
          <pc:docMk/>
          <pc:sldMk cId="2099122415" sldId="2145707069"/>
        </pc:sldMkLst>
        <pc:graphicFrameChg chg="mod">
          <ac:chgData name="Lamando, David [GOV]" userId="4d658ff5-621c-46e3-9a22-e120edd511fa" providerId="ADAL" clId="{FACCE78C-71AC-448E-97FB-3AB6A331E682}" dt="2022-10-22T13:39:59.469" v="0" actId="1076"/>
          <ac:graphicFrameMkLst>
            <pc:docMk/>
            <pc:sldMk cId="2099122415" sldId="2145707069"/>
            <ac:graphicFrameMk id="7" creationId="{8AA5582A-4E59-46C8-80AE-3CF0884B2086}"/>
          </ac:graphicFrameMkLst>
        </pc:graphicFrameChg>
      </pc:sldChg>
    </pc:docChg>
  </pc:docChgLst>
  <pc:docChgLst>
    <pc:chgData name="Lamando, David [GOV]" userId="4d658ff5-621c-46e3-9a22-e120edd511fa" providerId="ADAL" clId="{31B2A6B0-8E5A-4E42-BB1B-A4DFAB7E2E6C}"/>
    <pc:docChg chg="custSel modSld">
      <pc:chgData name="Lamando, David [GOV]" userId="4d658ff5-621c-46e3-9a22-e120edd511fa" providerId="ADAL" clId="{31B2A6B0-8E5A-4E42-BB1B-A4DFAB7E2E6C}" dt="2022-11-28T15:14:35.807" v="53" actId="20577"/>
      <pc:docMkLst>
        <pc:docMk/>
      </pc:docMkLst>
      <pc:sldChg chg="modSp mod">
        <pc:chgData name="Lamando, David [GOV]" userId="4d658ff5-621c-46e3-9a22-e120edd511fa" providerId="ADAL" clId="{31B2A6B0-8E5A-4E42-BB1B-A4DFAB7E2E6C}" dt="2022-11-28T14:58:59.151" v="4" actId="255"/>
        <pc:sldMkLst>
          <pc:docMk/>
          <pc:sldMk cId="3194465089" sldId="2145707062"/>
        </pc:sldMkLst>
        <pc:spChg chg="mod">
          <ac:chgData name="Lamando, David [GOV]" userId="4d658ff5-621c-46e3-9a22-e120edd511fa" providerId="ADAL" clId="{31B2A6B0-8E5A-4E42-BB1B-A4DFAB7E2E6C}" dt="2022-11-28T14:58:59.151" v="4" actId="255"/>
          <ac:spMkLst>
            <pc:docMk/>
            <pc:sldMk cId="3194465089" sldId="2145707062"/>
            <ac:spMk id="3" creationId="{636C2A55-77F0-4D0D-82DC-D0A5BFD80D32}"/>
          </ac:spMkLst>
        </pc:spChg>
      </pc:sldChg>
      <pc:sldChg chg="modSp mod">
        <pc:chgData name="Lamando, David [GOV]" userId="4d658ff5-621c-46e3-9a22-e120edd511fa" providerId="ADAL" clId="{31B2A6B0-8E5A-4E42-BB1B-A4DFAB7E2E6C}" dt="2022-11-28T14:58:01.147" v="0" actId="1076"/>
        <pc:sldMkLst>
          <pc:docMk/>
          <pc:sldMk cId="2821528174" sldId="2145707079"/>
        </pc:sldMkLst>
        <pc:spChg chg="mod">
          <ac:chgData name="Lamando, David [GOV]" userId="4d658ff5-621c-46e3-9a22-e120edd511fa" providerId="ADAL" clId="{31B2A6B0-8E5A-4E42-BB1B-A4DFAB7E2E6C}" dt="2022-11-28T14:58:01.147" v="0" actId="1076"/>
          <ac:spMkLst>
            <pc:docMk/>
            <pc:sldMk cId="2821528174" sldId="2145707079"/>
            <ac:spMk id="2" creationId="{768DFD0D-9673-4F91-90EC-713A4A651217}"/>
          </ac:spMkLst>
        </pc:spChg>
      </pc:sldChg>
      <pc:sldChg chg="modSp mod delCm">
        <pc:chgData name="Lamando, David [GOV]" userId="4d658ff5-621c-46e3-9a22-e120edd511fa" providerId="ADAL" clId="{31B2A6B0-8E5A-4E42-BB1B-A4DFAB7E2E6C}" dt="2022-11-28T15:14:35.807" v="53" actId="20577"/>
        <pc:sldMkLst>
          <pc:docMk/>
          <pc:sldMk cId="790928910" sldId="2145707091"/>
        </pc:sldMkLst>
        <pc:spChg chg="mod">
          <ac:chgData name="Lamando, David [GOV]" userId="4d658ff5-621c-46e3-9a22-e120edd511fa" providerId="ADAL" clId="{31B2A6B0-8E5A-4E42-BB1B-A4DFAB7E2E6C}" dt="2022-11-28T15:14:35.807" v="53" actId="20577"/>
          <ac:spMkLst>
            <pc:docMk/>
            <pc:sldMk cId="790928910" sldId="2145707091"/>
            <ac:spMk id="3" creationId="{0200236E-882F-40A2-944F-4132837655F0}"/>
          </ac:spMkLst>
        </pc:spChg>
      </pc:sldChg>
    </pc:docChg>
  </pc:docChgLst>
  <pc:docChgLst>
    <pc:chgData name="Oakman, Jeffrey [GOV]" userId="1f141fc6-7dcd-4805-9236-72c97cd0b46c" providerId="ADAL" clId="{0F013A2C-D0A2-4D73-83DB-A69A330AD165}"/>
    <pc:docChg chg="modSld">
      <pc:chgData name="Oakman, Jeffrey [GOV]" userId="1f141fc6-7dcd-4805-9236-72c97cd0b46c" providerId="ADAL" clId="{0F013A2C-D0A2-4D73-83DB-A69A330AD165}" dt="2022-11-01T14:23:47.812" v="123" actId="1076"/>
      <pc:docMkLst>
        <pc:docMk/>
      </pc:docMkLst>
      <pc:sldChg chg="modSp mod">
        <pc:chgData name="Oakman, Jeffrey [GOV]" userId="1f141fc6-7dcd-4805-9236-72c97cd0b46c" providerId="ADAL" clId="{0F013A2C-D0A2-4D73-83DB-A69A330AD165}" dt="2022-11-01T14:20:52.099" v="105" actId="20577"/>
        <pc:sldMkLst>
          <pc:docMk/>
          <pc:sldMk cId="3194465089" sldId="2145707062"/>
        </pc:sldMkLst>
        <pc:spChg chg="mod">
          <ac:chgData name="Oakman, Jeffrey [GOV]" userId="1f141fc6-7dcd-4805-9236-72c97cd0b46c" providerId="ADAL" clId="{0F013A2C-D0A2-4D73-83DB-A69A330AD165}" dt="2022-11-01T14:20:52.099" v="105" actId="20577"/>
          <ac:spMkLst>
            <pc:docMk/>
            <pc:sldMk cId="3194465089" sldId="2145707062"/>
            <ac:spMk id="3" creationId="{636C2A55-77F0-4D0D-82DC-D0A5BFD80D32}"/>
          </ac:spMkLst>
        </pc:spChg>
      </pc:sldChg>
      <pc:sldChg chg="modSp mod">
        <pc:chgData name="Oakman, Jeffrey [GOV]" userId="1f141fc6-7dcd-4805-9236-72c97cd0b46c" providerId="ADAL" clId="{0F013A2C-D0A2-4D73-83DB-A69A330AD165}" dt="2022-11-01T14:23:06.174" v="121" actId="20577"/>
        <pc:sldMkLst>
          <pc:docMk/>
          <pc:sldMk cId="24475611" sldId="2145707068"/>
        </pc:sldMkLst>
        <pc:spChg chg="mod">
          <ac:chgData name="Oakman, Jeffrey [GOV]" userId="1f141fc6-7dcd-4805-9236-72c97cd0b46c" providerId="ADAL" clId="{0F013A2C-D0A2-4D73-83DB-A69A330AD165}" dt="2022-11-01T14:23:06.174" v="121" actId="20577"/>
          <ac:spMkLst>
            <pc:docMk/>
            <pc:sldMk cId="24475611" sldId="2145707068"/>
            <ac:spMk id="3" creationId="{636C2A55-77F0-4D0D-82DC-D0A5BFD80D32}"/>
          </ac:spMkLst>
        </pc:spChg>
      </pc:sldChg>
      <pc:sldChg chg="modSp mod">
        <pc:chgData name="Oakman, Jeffrey [GOV]" userId="1f141fc6-7dcd-4805-9236-72c97cd0b46c" providerId="ADAL" clId="{0F013A2C-D0A2-4D73-83DB-A69A330AD165}" dt="2022-11-01T14:23:47.812" v="123" actId="1076"/>
        <pc:sldMkLst>
          <pc:docMk/>
          <pc:sldMk cId="2099122415" sldId="2145707069"/>
        </pc:sldMkLst>
        <pc:graphicFrameChg chg="mod">
          <ac:chgData name="Oakman, Jeffrey [GOV]" userId="1f141fc6-7dcd-4805-9236-72c97cd0b46c" providerId="ADAL" clId="{0F013A2C-D0A2-4D73-83DB-A69A330AD165}" dt="2022-11-01T14:23:47.812" v="123" actId="1076"/>
          <ac:graphicFrameMkLst>
            <pc:docMk/>
            <pc:sldMk cId="2099122415" sldId="2145707069"/>
            <ac:graphicFrameMk id="7" creationId="{8AA5582A-4E59-46C8-80AE-3CF0884B2086}"/>
          </ac:graphicFrameMkLst>
        </pc:graphicFrameChg>
      </pc:sldChg>
      <pc:sldChg chg="modSp mod">
        <pc:chgData name="Oakman, Jeffrey [GOV]" userId="1f141fc6-7dcd-4805-9236-72c97cd0b46c" providerId="ADAL" clId="{0F013A2C-D0A2-4D73-83DB-A69A330AD165}" dt="2022-11-01T14:15:50.737" v="1" actId="20577"/>
        <pc:sldMkLst>
          <pc:docMk/>
          <pc:sldMk cId="2821528174" sldId="2145707079"/>
        </pc:sldMkLst>
        <pc:spChg chg="mod">
          <ac:chgData name="Oakman, Jeffrey [GOV]" userId="1f141fc6-7dcd-4805-9236-72c97cd0b46c" providerId="ADAL" clId="{0F013A2C-D0A2-4D73-83DB-A69A330AD165}" dt="2022-11-01T14:15:50.737" v="1" actId="20577"/>
          <ac:spMkLst>
            <pc:docMk/>
            <pc:sldMk cId="2821528174" sldId="2145707079"/>
            <ac:spMk id="3" creationId="{636C2A55-77F0-4D0D-82DC-D0A5BFD80D32}"/>
          </ac:spMkLst>
        </pc:spChg>
      </pc:sldChg>
      <pc:sldChg chg="modSp mod">
        <pc:chgData name="Oakman, Jeffrey [GOV]" userId="1f141fc6-7dcd-4805-9236-72c97cd0b46c" providerId="ADAL" clId="{0F013A2C-D0A2-4D73-83DB-A69A330AD165}" dt="2022-11-01T14:17:53.740" v="10" actId="20577"/>
        <pc:sldMkLst>
          <pc:docMk/>
          <pc:sldMk cId="4049001317" sldId="2145707090"/>
        </pc:sldMkLst>
        <pc:spChg chg="mod">
          <ac:chgData name="Oakman, Jeffrey [GOV]" userId="1f141fc6-7dcd-4805-9236-72c97cd0b46c" providerId="ADAL" clId="{0F013A2C-D0A2-4D73-83DB-A69A330AD165}" dt="2022-11-01T14:17:53.740" v="10" actId="20577"/>
          <ac:spMkLst>
            <pc:docMk/>
            <pc:sldMk cId="4049001317" sldId="2145707090"/>
            <ac:spMk id="3" creationId="{636C2A55-77F0-4D0D-82DC-D0A5BFD80D32}"/>
          </ac:spMkLst>
        </pc:spChg>
      </pc:sldChg>
    </pc:docChg>
  </pc:docChgLst>
  <pc:docChgLst>
    <pc:chgData name="Bentley, Matthew [GOV]" userId="7cdd493c-1cba-45fd-b2d9-1ea799397c41" providerId="ADAL" clId="{9E602E5D-6040-4C16-96DA-DE727F6C58BE}"/>
    <pc:docChg chg="undo custSel modSld">
      <pc:chgData name="Bentley, Matthew [GOV]" userId="7cdd493c-1cba-45fd-b2d9-1ea799397c41" providerId="ADAL" clId="{9E602E5D-6040-4C16-96DA-DE727F6C58BE}" dt="2022-11-04T15:55:39.596" v="6" actId="113"/>
      <pc:docMkLst>
        <pc:docMk/>
      </pc:docMkLst>
      <pc:sldChg chg="modSp mod">
        <pc:chgData name="Bentley, Matthew [GOV]" userId="7cdd493c-1cba-45fd-b2d9-1ea799397c41" providerId="ADAL" clId="{9E602E5D-6040-4C16-96DA-DE727F6C58BE}" dt="2022-11-04T15:55:39.596" v="6" actId="113"/>
        <pc:sldMkLst>
          <pc:docMk/>
          <pc:sldMk cId="3194465089" sldId="2145707062"/>
        </pc:sldMkLst>
        <pc:spChg chg="mod">
          <ac:chgData name="Bentley, Matthew [GOV]" userId="7cdd493c-1cba-45fd-b2d9-1ea799397c41" providerId="ADAL" clId="{9E602E5D-6040-4C16-96DA-DE727F6C58BE}" dt="2022-11-04T15:55:39.596" v="6" actId="113"/>
          <ac:spMkLst>
            <pc:docMk/>
            <pc:sldMk cId="3194465089" sldId="2145707062"/>
            <ac:spMk id="3" creationId="{636C2A55-77F0-4D0D-82DC-D0A5BFD80D3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sonj-my.sharepoint.com/personal/matthew_bentley_nj_gov/Documents/Attachments/IIJA%20Fundin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sonj-my.sharepoint.com/personal/matthew_bentley_nj_gov/Documents/Attachments/IIJA%20Fundi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onj-my.sharepoint.com/personal/matthew_bentley_nj_gov/Documents/Attachments/IIJA%20Fund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onj-my.sharepoint.com/personal/matthew_bentley_nj_gov/Documents/Attachments/IIJA%20Fundi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onj-my.sharepoint.com/personal/matthew_bentley_nj_gov/Documents/Attachments/IIJA%20Fundin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onj-my.sharepoint.com/personal/matthew_bentley_nj_gov/Documents/Attachments/IIJA%20Funding.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500" b="0" i="0" u="none" strike="noStrike" kern="1200" spc="0" baseline="0">
                <a:solidFill>
                  <a:schemeClr val="tx1">
                    <a:lumMod val="65000"/>
                    <a:lumOff val="35000"/>
                  </a:schemeClr>
                </a:solidFill>
                <a:latin typeface="+mn-lt"/>
                <a:ea typeface="+mn-ea"/>
                <a:cs typeface="+mn-cs"/>
              </a:defRPr>
            </a:pPr>
            <a:r>
              <a:rPr lang="en-US" sz="2500"/>
              <a:t>NJ</a:t>
            </a:r>
            <a:r>
              <a:rPr lang="en-US" sz="2500" baseline="0"/>
              <a:t> Formula Funding By Modality</a:t>
            </a:r>
            <a:endParaRPr lang="en-US" sz="2500"/>
          </a:p>
        </c:rich>
      </c:tx>
      <c:overlay val="0"/>
      <c:spPr>
        <a:noFill/>
        <a:ln>
          <a:noFill/>
        </a:ln>
        <a:effectLst/>
      </c:spPr>
      <c:txPr>
        <a:bodyPr rot="0" spcFirstLastPara="1" vertOverflow="ellipsis" vert="horz" wrap="square" anchor="ctr" anchorCtr="1"/>
        <a:lstStyle/>
        <a:p>
          <a:pPr>
            <a:defRPr sz="25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3"/>
              </a:solidFill>
              <a:ln w="19050">
                <a:solidFill>
                  <a:schemeClr val="lt1"/>
                </a:solidFill>
              </a:ln>
              <a:effectLst/>
            </c:spPr>
            <c:extLst>
              <c:ext xmlns:c16="http://schemas.microsoft.com/office/drawing/2014/chart" uri="{C3380CC4-5D6E-409C-BE32-E72D297353CC}">
                <c16:uniqueId val="{00000001-D557-4129-A351-22D272AFA03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557-4129-A351-22D272AFA03F}"/>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D557-4129-A351-22D272AFA03F}"/>
              </c:ext>
            </c:extLst>
          </c:dPt>
          <c:dPt>
            <c:idx val="3"/>
            <c:bubble3D val="0"/>
            <c:spPr>
              <a:solidFill>
                <a:schemeClr val="accent1"/>
              </a:solidFill>
              <a:ln w="19050">
                <a:solidFill>
                  <a:schemeClr val="lt1"/>
                </a:solidFill>
              </a:ln>
              <a:effectLst/>
            </c:spPr>
            <c:extLst>
              <c:ext xmlns:c16="http://schemas.microsoft.com/office/drawing/2014/chart" uri="{C3380CC4-5D6E-409C-BE32-E72D297353CC}">
                <c16:uniqueId val="{00000007-D557-4129-A351-22D272AFA03F}"/>
              </c:ext>
            </c:extLst>
          </c:dPt>
          <c:dPt>
            <c:idx val="4"/>
            <c:bubble3D val="0"/>
            <c:spPr>
              <a:solidFill>
                <a:schemeClr val="accent4"/>
              </a:solidFill>
              <a:ln w="19050">
                <a:solidFill>
                  <a:schemeClr val="lt1"/>
                </a:solidFill>
              </a:ln>
              <a:effectLst/>
            </c:spPr>
            <c:extLst>
              <c:ext xmlns:c16="http://schemas.microsoft.com/office/drawing/2014/chart" uri="{C3380CC4-5D6E-409C-BE32-E72D297353CC}">
                <c16:uniqueId val="{00000009-D557-4129-A351-22D272AFA03F}"/>
              </c:ext>
            </c:extLst>
          </c:dPt>
          <c:dPt>
            <c:idx val="5"/>
            <c:bubble3D val="0"/>
            <c:spPr>
              <a:solidFill>
                <a:schemeClr val="bg2"/>
              </a:solidFill>
              <a:ln w="19050">
                <a:solidFill>
                  <a:schemeClr val="lt1"/>
                </a:solidFill>
              </a:ln>
              <a:effectLst/>
            </c:spPr>
            <c:extLst>
              <c:ext xmlns:c16="http://schemas.microsoft.com/office/drawing/2014/chart" uri="{C3380CC4-5D6E-409C-BE32-E72D297353CC}">
                <c16:uniqueId val="{0000000B-D557-4129-A351-22D272AFA03F}"/>
              </c:ext>
            </c:extLst>
          </c:dPt>
          <c:dLbls>
            <c:dLbl>
              <c:idx val="0"/>
              <c:tx>
                <c:rich>
                  <a:bodyPr/>
                  <a:lstStyle/>
                  <a:p>
                    <a:fld id="{1694D065-C25B-48B7-BF0C-D260684923E3}"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D557-4129-A351-22D272AFA03F}"/>
                </c:ext>
              </c:extLst>
            </c:dLbl>
            <c:dLbl>
              <c:idx val="1"/>
              <c:tx>
                <c:rich>
                  <a:bodyPr/>
                  <a:lstStyle/>
                  <a:p>
                    <a:fld id="{1B126944-36D7-4AC6-A979-B6A54578478E}"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D557-4129-A351-22D272AFA03F}"/>
                </c:ext>
              </c:extLst>
            </c:dLbl>
            <c:dLbl>
              <c:idx val="2"/>
              <c:tx>
                <c:rich>
                  <a:bodyPr/>
                  <a:lstStyle/>
                  <a:p>
                    <a:fld id="{7B173D99-D599-4E39-9828-EFE0E9196121}"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D557-4129-A351-22D272AFA03F}"/>
                </c:ext>
              </c:extLst>
            </c:dLbl>
            <c:dLbl>
              <c:idx val="3"/>
              <c:tx>
                <c:rich>
                  <a:bodyPr/>
                  <a:lstStyle/>
                  <a:p>
                    <a:fld id="{97646E79-2073-4730-9E90-15658FDDFD23}"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D557-4129-A351-22D272AFA03F}"/>
                </c:ext>
              </c:extLst>
            </c:dLbl>
            <c:dLbl>
              <c:idx val="4"/>
              <c:tx>
                <c:rich>
                  <a:bodyPr/>
                  <a:lstStyle/>
                  <a:p>
                    <a:fld id="{B2E666B6-C099-4B83-ABE7-C7436E5D38B5}"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D557-4129-A351-22D272AFA03F}"/>
                </c:ext>
              </c:extLst>
            </c:dLbl>
            <c:dLbl>
              <c:idx val="5"/>
              <c:tx>
                <c:rich>
                  <a:bodyPr/>
                  <a:lstStyle/>
                  <a:p>
                    <a:fld id="{194B1852-46C0-4B59-AADC-F4D86A06653C}"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D557-4129-A351-22D272AFA03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howDataLabelsRange val="1"/>
              </c:ext>
            </c:extLst>
          </c:dLbls>
          <c:cat>
            <c:strRef>
              <c:f>Graphs!$G$2:$G$7</c:f>
              <c:strCache>
                <c:ptCount val="6"/>
                <c:pt idx="0">
                  <c:v>Highways</c:v>
                </c:pt>
                <c:pt idx="1">
                  <c:v>Transit</c:v>
                </c:pt>
                <c:pt idx="2">
                  <c:v>Clean Energy</c:v>
                </c:pt>
                <c:pt idx="3">
                  <c:v>Water</c:v>
                </c:pt>
                <c:pt idx="4">
                  <c:v>Broadband</c:v>
                </c:pt>
                <c:pt idx="5">
                  <c:v>Airports</c:v>
                </c:pt>
              </c:strCache>
            </c:strRef>
          </c:cat>
          <c:val>
            <c:numRef>
              <c:f>Graphs!$H$2:$H$7</c:f>
              <c:numCache>
                <c:formatCode>_("$"* #,##0.00_);_("$"* \(#,##0.00\);_("$"* "-"??_);_(@_)</c:formatCode>
                <c:ptCount val="6"/>
                <c:pt idx="0">
                  <c:v>8239140000</c:v>
                </c:pt>
                <c:pt idx="1">
                  <c:v>4518593000</c:v>
                </c:pt>
                <c:pt idx="2">
                  <c:v>101960000</c:v>
                </c:pt>
                <c:pt idx="3">
                  <c:v>1058573000</c:v>
                </c:pt>
                <c:pt idx="4">
                  <c:v>451100000</c:v>
                </c:pt>
                <c:pt idx="5">
                  <c:v>270278000</c:v>
                </c:pt>
              </c:numCache>
            </c:numRef>
          </c:val>
          <c:extLst>
            <c:ext xmlns:c15="http://schemas.microsoft.com/office/drawing/2012/chart" uri="{02D57815-91ED-43cb-92C2-25804820EDAC}">
              <c15:datalabelsRange>
                <c15:f>Graphs!$C$17:$C$22</c15:f>
                <c15:dlblRangeCache>
                  <c:ptCount val="6"/>
                  <c:pt idx="0">
                    <c:v>$8B</c:v>
                  </c:pt>
                  <c:pt idx="1">
                    <c:v>$4B</c:v>
                  </c:pt>
                  <c:pt idx="2">
                    <c:v>$98M</c:v>
                  </c:pt>
                  <c:pt idx="3">
                    <c:v>$1B</c:v>
                  </c:pt>
                  <c:pt idx="4">
                    <c:v>$451M</c:v>
                  </c:pt>
                  <c:pt idx="5">
                    <c:v>$270M</c:v>
                  </c:pt>
                </c15:dlblRangeCache>
              </c15:datalabelsRange>
            </c:ext>
            <c:ext xmlns:c16="http://schemas.microsoft.com/office/drawing/2014/chart" uri="{C3380CC4-5D6E-409C-BE32-E72D297353CC}">
              <c16:uniqueId val="{0000000C-D557-4129-A351-22D272AFA03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500" b="0" i="0" u="none" strike="noStrike" kern="1200" spc="0" baseline="0">
                <a:solidFill>
                  <a:schemeClr val="tx1">
                    <a:lumMod val="65000"/>
                    <a:lumOff val="35000"/>
                  </a:schemeClr>
                </a:solidFill>
                <a:latin typeface="+mn-lt"/>
                <a:ea typeface="+mn-ea"/>
                <a:cs typeface="+mn-cs"/>
              </a:defRPr>
            </a:pPr>
            <a:r>
              <a:rPr lang="en-US" sz="2500"/>
              <a:t>Total</a:t>
            </a:r>
            <a:r>
              <a:rPr lang="en-US" sz="2500" baseline="0"/>
              <a:t> Formula Funding By Modality</a:t>
            </a:r>
            <a:endParaRPr lang="en-US" sz="2500"/>
          </a:p>
        </c:rich>
      </c:tx>
      <c:overlay val="0"/>
      <c:spPr>
        <a:noFill/>
        <a:ln>
          <a:noFill/>
        </a:ln>
        <a:effectLst/>
      </c:spPr>
      <c:txPr>
        <a:bodyPr rot="0" spcFirstLastPara="1" vertOverflow="ellipsis" vert="horz" wrap="square" anchor="ctr" anchorCtr="1"/>
        <a:lstStyle/>
        <a:p>
          <a:pPr>
            <a:defRPr sz="25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3"/>
              </a:solidFill>
              <a:ln w="19050">
                <a:solidFill>
                  <a:schemeClr val="lt1"/>
                </a:solidFill>
              </a:ln>
              <a:effectLst/>
            </c:spPr>
            <c:extLst>
              <c:ext xmlns:c16="http://schemas.microsoft.com/office/drawing/2014/chart" uri="{C3380CC4-5D6E-409C-BE32-E72D297353CC}">
                <c16:uniqueId val="{00000001-FF37-41C9-94DD-36C4F6CEBA6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F37-41C9-94DD-36C4F6CEBA64}"/>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FF37-41C9-94DD-36C4F6CEBA64}"/>
              </c:ext>
            </c:extLst>
          </c:dPt>
          <c:dPt>
            <c:idx val="3"/>
            <c:bubble3D val="0"/>
            <c:spPr>
              <a:solidFill>
                <a:schemeClr val="accent1"/>
              </a:solidFill>
              <a:ln w="19050">
                <a:solidFill>
                  <a:schemeClr val="lt1"/>
                </a:solidFill>
              </a:ln>
              <a:effectLst/>
            </c:spPr>
            <c:extLst>
              <c:ext xmlns:c16="http://schemas.microsoft.com/office/drawing/2014/chart" uri="{C3380CC4-5D6E-409C-BE32-E72D297353CC}">
                <c16:uniqueId val="{00000007-FF37-41C9-94DD-36C4F6CEBA64}"/>
              </c:ext>
            </c:extLst>
          </c:dPt>
          <c:dPt>
            <c:idx val="4"/>
            <c:bubble3D val="0"/>
            <c:spPr>
              <a:solidFill>
                <a:schemeClr val="accent4"/>
              </a:solidFill>
              <a:ln w="19050">
                <a:solidFill>
                  <a:schemeClr val="lt1"/>
                </a:solidFill>
              </a:ln>
              <a:effectLst/>
            </c:spPr>
            <c:extLst>
              <c:ext xmlns:c16="http://schemas.microsoft.com/office/drawing/2014/chart" uri="{C3380CC4-5D6E-409C-BE32-E72D297353CC}">
                <c16:uniqueId val="{00000009-FF37-41C9-94DD-36C4F6CEBA64}"/>
              </c:ext>
            </c:extLst>
          </c:dPt>
          <c:dPt>
            <c:idx val="5"/>
            <c:bubble3D val="0"/>
            <c:spPr>
              <a:solidFill>
                <a:schemeClr val="bg2"/>
              </a:solidFill>
              <a:ln w="19050">
                <a:solidFill>
                  <a:schemeClr val="lt1"/>
                </a:solidFill>
              </a:ln>
              <a:effectLst/>
            </c:spPr>
            <c:extLst>
              <c:ext xmlns:c16="http://schemas.microsoft.com/office/drawing/2014/chart" uri="{C3380CC4-5D6E-409C-BE32-E72D297353CC}">
                <c16:uniqueId val="{0000000B-FF37-41C9-94DD-36C4F6CEBA64}"/>
              </c:ext>
            </c:extLst>
          </c:dPt>
          <c:dLbls>
            <c:dLbl>
              <c:idx val="0"/>
              <c:tx>
                <c:rich>
                  <a:bodyPr/>
                  <a:lstStyle/>
                  <a:p>
                    <a:fld id="{CFE998AD-D61C-4A57-801E-8AACBE8D188C}"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FF37-41C9-94DD-36C4F6CEBA64}"/>
                </c:ext>
              </c:extLst>
            </c:dLbl>
            <c:dLbl>
              <c:idx val="1"/>
              <c:tx>
                <c:rich>
                  <a:bodyPr/>
                  <a:lstStyle/>
                  <a:p>
                    <a:fld id="{400DEDD5-64D8-41AC-B161-FCA1581D950D}"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FF37-41C9-94DD-36C4F6CEBA64}"/>
                </c:ext>
              </c:extLst>
            </c:dLbl>
            <c:dLbl>
              <c:idx val="2"/>
              <c:tx>
                <c:rich>
                  <a:bodyPr/>
                  <a:lstStyle/>
                  <a:p>
                    <a:fld id="{70EEE310-F303-468B-B8DD-582220361A21}"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FF37-41C9-94DD-36C4F6CEBA64}"/>
                </c:ext>
              </c:extLst>
            </c:dLbl>
            <c:dLbl>
              <c:idx val="3"/>
              <c:tx>
                <c:rich>
                  <a:bodyPr/>
                  <a:lstStyle/>
                  <a:p>
                    <a:fld id="{488C35BE-25D2-4836-A46F-040EAB7E2AA5}"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FF37-41C9-94DD-36C4F6CEBA64}"/>
                </c:ext>
              </c:extLst>
            </c:dLbl>
            <c:dLbl>
              <c:idx val="4"/>
              <c:tx>
                <c:rich>
                  <a:bodyPr/>
                  <a:lstStyle/>
                  <a:p>
                    <a:fld id="{E0099DEE-13FA-4D8E-A7DB-19BB18A11D6C}"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FF37-41C9-94DD-36C4F6CEBA64}"/>
                </c:ext>
              </c:extLst>
            </c:dLbl>
            <c:dLbl>
              <c:idx val="5"/>
              <c:tx>
                <c:rich>
                  <a:bodyPr/>
                  <a:lstStyle/>
                  <a:p>
                    <a:fld id="{12EC415B-4085-47F9-B18E-534701EF34F5}"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FF37-41C9-94DD-36C4F6CEBA6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howDataLabelsRange val="1"/>
              </c:ext>
            </c:extLst>
          </c:dLbls>
          <c:cat>
            <c:strRef>
              <c:f>Graphs!$A$2:$A$7</c:f>
              <c:strCache>
                <c:ptCount val="6"/>
                <c:pt idx="0">
                  <c:v>Highways</c:v>
                </c:pt>
                <c:pt idx="1">
                  <c:v>Transit</c:v>
                </c:pt>
                <c:pt idx="2">
                  <c:v>Clean Energy</c:v>
                </c:pt>
                <c:pt idx="3">
                  <c:v>Water</c:v>
                </c:pt>
                <c:pt idx="4">
                  <c:v>Broadband</c:v>
                </c:pt>
                <c:pt idx="5">
                  <c:v>Airports</c:v>
                </c:pt>
              </c:strCache>
            </c:strRef>
          </c:cat>
          <c:val>
            <c:numRef>
              <c:f>Graphs!$B$2:$B$7</c:f>
              <c:numCache>
                <c:formatCode>_("$"* #,##0.00_);_("$"* \(#,##0.00\);_("$"* "-"??_);_(@_)</c:formatCode>
                <c:ptCount val="6"/>
                <c:pt idx="0">
                  <c:v>299312000000</c:v>
                </c:pt>
                <c:pt idx="1">
                  <c:v>56547862000</c:v>
                </c:pt>
                <c:pt idx="2">
                  <c:v>4250000000</c:v>
                </c:pt>
                <c:pt idx="3">
                  <c:v>48426000000</c:v>
                </c:pt>
                <c:pt idx="4">
                  <c:v>43450000000</c:v>
                </c:pt>
                <c:pt idx="5">
                  <c:v>15000000000</c:v>
                </c:pt>
              </c:numCache>
            </c:numRef>
          </c:val>
          <c:extLst>
            <c:ext xmlns:c15="http://schemas.microsoft.com/office/drawing/2012/chart" uri="{02D57815-91ED-43cb-92C2-25804820EDAC}">
              <c15:datalabelsRange>
                <c15:f>Graphs!$B$17:$B$22</c15:f>
                <c15:dlblRangeCache>
                  <c:ptCount val="6"/>
                  <c:pt idx="0">
                    <c:v>$299B</c:v>
                  </c:pt>
                  <c:pt idx="1">
                    <c:v>$56B</c:v>
                  </c:pt>
                  <c:pt idx="2">
                    <c:v>$4.25B</c:v>
                  </c:pt>
                  <c:pt idx="3">
                    <c:v>$48B</c:v>
                  </c:pt>
                  <c:pt idx="4">
                    <c:v>$43B</c:v>
                  </c:pt>
                  <c:pt idx="5">
                    <c:v>$15B</c:v>
                  </c:pt>
                </c15:dlblRangeCache>
              </c15:datalabelsRange>
            </c:ext>
            <c:ext xmlns:c16="http://schemas.microsoft.com/office/drawing/2014/chart" uri="{C3380CC4-5D6E-409C-BE32-E72D297353CC}">
              <c16:uniqueId val="{00000000-5360-49F4-8E74-03305D11BF44}"/>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500" b="0" i="0" u="none" strike="noStrike" kern="1200" spc="0" baseline="0">
                <a:solidFill>
                  <a:schemeClr val="tx1">
                    <a:lumMod val="65000"/>
                    <a:lumOff val="35000"/>
                  </a:schemeClr>
                </a:solidFill>
                <a:latin typeface="+mn-lt"/>
                <a:ea typeface="+mn-ea"/>
                <a:cs typeface="+mn-cs"/>
              </a:defRPr>
            </a:pPr>
            <a:r>
              <a:rPr lang="en-US" sz="2000"/>
              <a:t>Total</a:t>
            </a:r>
            <a:r>
              <a:rPr lang="en-US" sz="2000" baseline="0"/>
              <a:t> Discretionary Funding By Modality</a:t>
            </a:r>
            <a:endParaRPr lang="en-US" sz="2000"/>
          </a:p>
        </c:rich>
      </c:tx>
      <c:overlay val="0"/>
      <c:spPr>
        <a:noFill/>
        <a:ln>
          <a:noFill/>
        </a:ln>
        <a:effectLst/>
      </c:spPr>
      <c:txPr>
        <a:bodyPr rot="0" spcFirstLastPara="1" vertOverflow="ellipsis" vert="horz" wrap="square" anchor="ctr" anchorCtr="1"/>
        <a:lstStyle/>
        <a:p>
          <a:pPr>
            <a:defRPr sz="25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3"/>
              </a:solidFill>
              <a:ln w="19050">
                <a:solidFill>
                  <a:schemeClr val="lt1"/>
                </a:solidFill>
              </a:ln>
              <a:effectLst/>
            </c:spPr>
            <c:extLst>
              <c:ext xmlns:c16="http://schemas.microsoft.com/office/drawing/2014/chart" uri="{C3380CC4-5D6E-409C-BE32-E72D297353CC}">
                <c16:uniqueId val="{00000001-F732-44C6-8295-C7F542C9964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732-44C6-8295-C7F542C9964B}"/>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F732-44C6-8295-C7F542C9964B}"/>
              </c:ext>
            </c:extLst>
          </c:dPt>
          <c:dPt>
            <c:idx val="3"/>
            <c:bubble3D val="0"/>
            <c:spPr>
              <a:solidFill>
                <a:schemeClr val="accent1"/>
              </a:solidFill>
              <a:ln w="19050">
                <a:solidFill>
                  <a:schemeClr val="lt1"/>
                </a:solidFill>
              </a:ln>
              <a:effectLst/>
            </c:spPr>
            <c:extLst>
              <c:ext xmlns:c16="http://schemas.microsoft.com/office/drawing/2014/chart" uri="{C3380CC4-5D6E-409C-BE32-E72D297353CC}">
                <c16:uniqueId val="{00000007-F732-44C6-8295-C7F542C9964B}"/>
              </c:ext>
            </c:extLst>
          </c:dPt>
          <c:dPt>
            <c:idx val="4"/>
            <c:bubble3D val="0"/>
            <c:spPr>
              <a:solidFill>
                <a:schemeClr val="accent4"/>
              </a:solidFill>
              <a:ln w="19050">
                <a:solidFill>
                  <a:schemeClr val="lt1"/>
                </a:solidFill>
              </a:ln>
              <a:effectLst/>
            </c:spPr>
            <c:extLst>
              <c:ext xmlns:c16="http://schemas.microsoft.com/office/drawing/2014/chart" uri="{C3380CC4-5D6E-409C-BE32-E72D297353CC}">
                <c16:uniqueId val="{00000009-F732-44C6-8295-C7F542C9964B}"/>
              </c:ext>
            </c:extLst>
          </c:dPt>
          <c:dLbls>
            <c:dLbl>
              <c:idx val="0"/>
              <c:tx>
                <c:rich>
                  <a:bodyPr/>
                  <a:lstStyle/>
                  <a:p>
                    <a:fld id="{954828C2-6652-4C4C-B8A3-F1D267A27EC6}"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F732-44C6-8295-C7F542C9964B}"/>
                </c:ext>
              </c:extLst>
            </c:dLbl>
            <c:dLbl>
              <c:idx val="1"/>
              <c:tx>
                <c:rich>
                  <a:bodyPr/>
                  <a:lstStyle/>
                  <a:p>
                    <a:fld id="{5B2486A5-55BD-4D0D-B500-35AB656EF989}"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F732-44C6-8295-C7F542C9964B}"/>
                </c:ext>
              </c:extLst>
            </c:dLbl>
            <c:dLbl>
              <c:idx val="2"/>
              <c:tx>
                <c:rich>
                  <a:bodyPr/>
                  <a:lstStyle/>
                  <a:p>
                    <a:fld id="{8603C1B1-A04A-4196-80FC-B1413A5091BF}"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F732-44C6-8295-C7F542C9964B}"/>
                </c:ext>
              </c:extLst>
            </c:dLbl>
            <c:dLbl>
              <c:idx val="3"/>
              <c:tx>
                <c:rich>
                  <a:bodyPr/>
                  <a:lstStyle/>
                  <a:p>
                    <a:fld id="{1D5B9233-EFAC-4C9C-BC01-4941FD857213}"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F732-44C6-8295-C7F542C9964B}"/>
                </c:ext>
              </c:extLst>
            </c:dLbl>
            <c:dLbl>
              <c:idx val="4"/>
              <c:tx>
                <c:rich>
                  <a:bodyPr/>
                  <a:lstStyle/>
                  <a:p>
                    <a:fld id="{A5027D6D-D0AF-46DE-A46C-B41D3B3B13D5}"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F732-44C6-8295-C7F542C9964B}"/>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howDataLabelsRange val="1"/>
              </c:ext>
            </c:extLst>
          </c:dLbls>
          <c:cat>
            <c:strRef>
              <c:f>Graphs!$D$2:$D$7</c:f>
              <c:strCache>
                <c:ptCount val="5"/>
                <c:pt idx="0">
                  <c:v>Highways</c:v>
                </c:pt>
                <c:pt idx="1">
                  <c:v>Transit</c:v>
                </c:pt>
                <c:pt idx="2">
                  <c:v>Clean Energy</c:v>
                </c:pt>
                <c:pt idx="3">
                  <c:v>Water</c:v>
                </c:pt>
                <c:pt idx="4">
                  <c:v>Broadband</c:v>
                </c:pt>
              </c:strCache>
              <c:extLst/>
            </c:strRef>
          </c:cat>
          <c:val>
            <c:numRef>
              <c:f>Graphs!$E$2:$E$7</c:f>
              <c:numCache>
                <c:formatCode>_("$"* #,##0.00_);_("$"* \(#,##0.00\);_("$"* "-"??_);_(@_)</c:formatCode>
                <c:ptCount val="5"/>
                <c:pt idx="0">
                  <c:v>17787500000</c:v>
                </c:pt>
                <c:pt idx="1">
                  <c:v>20126732000</c:v>
                </c:pt>
                <c:pt idx="2">
                  <c:v>12800141000</c:v>
                </c:pt>
                <c:pt idx="3">
                  <c:v>4766000000</c:v>
                </c:pt>
                <c:pt idx="4">
                  <c:v>225000000</c:v>
                </c:pt>
              </c:numCache>
              <c:extLst/>
            </c:numRef>
          </c:val>
          <c:extLst>
            <c:ext xmlns:c15="http://schemas.microsoft.com/office/drawing/2012/chart" uri="{02D57815-91ED-43cb-92C2-25804820EDAC}">
              <c15:datalabelsRange>
                <c15:f>Graphs!$E$17:$E$21</c15:f>
                <c15:dlblRangeCache>
                  <c:ptCount val="5"/>
                  <c:pt idx="0">
                    <c:v>$17B</c:v>
                  </c:pt>
                  <c:pt idx="1">
                    <c:v>$20B</c:v>
                  </c:pt>
                  <c:pt idx="2">
                    <c:v>$12B</c:v>
                  </c:pt>
                  <c:pt idx="3">
                    <c:v>$4B</c:v>
                  </c:pt>
                  <c:pt idx="4">
                    <c:v>$225M</c:v>
                  </c:pt>
                </c15:dlblRangeCache>
              </c15:datalabelsRange>
            </c:ext>
            <c:ext xmlns:c16="http://schemas.microsoft.com/office/drawing/2014/chart" uri="{C3380CC4-5D6E-409C-BE32-E72D297353CC}">
              <c16:uniqueId val="{0000000C-0980-4702-BB0E-9864E2718EEA}"/>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500" b="0" i="0" u="none" strike="noStrike" kern="1200" spc="0" baseline="0">
                <a:solidFill>
                  <a:schemeClr val="tx1">
                    <a:lumMod val="65000"/>
                    <a:lumOff val="35000"/>
                  </a:schemeClr>
                </a:solidFill>
                <a:latin typeface="+mn-lt"/>
                <a:ea typeface="+mn-ea"/>
                <a:cs typeface="+mn-cs"/>
              </a:defRPr>
            </a:pPr>
            <a:r>
              <a:rPr lang="en-US" sz="2000"/>
              <a:t>Est. NJ</a:t>
            </a:r>
            <a:r>
              <a:rPr lang="en-US" sz="2000" baseline="0"/>
              <a:t> Discretionary Funding By Modality</a:t>
            </a:r>
            <a:endParaRPr lang="en-US" sz="2000"/>
          </a:p>
        </c:rich>
      </c:tx>
      <c:overlay val="0"/>
      <c:spPr>
        <a:noFill/>
        <a:ln>
          <a:noFill/>
        </a:ln>
        <a:effectLst/>
      </c:spPr>
      <c:txPr>
        <a:bodyPr rot="0" spcFirstLastPara="1" vertOverflow="ellipsis" vert="horz" wrap="square" anchor="ctr" anchorCtr="1"/>
        <a:lstStyle/>
        <a:p>
          <a:pPr>
            <a:defRPr sz="25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3"/>
              </a:solidFill>
              <a:ln w="19050">
                <a:solidFill>
                  <a:schemeClr val="lt1"/>
                </a:solidFill>
              </a:ln>
              <a:effectLst/>
            </c:spPr>
            <c:extLst>
              <c:ext xmlns:c16="http://schemas.microsoft.com/office/drawing/2014/chart" uri="{C3380CC4-5D6E-409C-BE32-E72D297353CC}">
                <c16:uniqueId val="{00000001-F746-4EF7-AF8C-94C3C825A48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746-4EF7-AF8C-94C3C825A484}"/>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F746-4EF7-AF8C-94C3C825A484}"/>
              </c:ext>
            </c:extLst>
          </c:dPt>
          <c:dPt>
            <c:idx val="3"/>
            <c:bubble3D val="0"/>
            <c:spPr>
              <a:solidFill>
                <a:schemeClr val="accent1"/>
              </a:solidFill>
              <a:ln w="19050">
                <a:solidFill>
                  <a:schemeClr val="lt1"/>
                </a:solidFill>
              </a:ln>
              <a:effectLst/>
            </c:spPr>
            <c:extLst>
              <c:ext xmlns:c16="http://schemas.microsoft.com/office/drawing/2014/chart" uri="{C3380CC4-5D6E-409C-BE32-E72D297353CC}">
                <c16:uniqueId val="{00000007-F746-4EF7-AF8C-94C3C825A484}"/>
              </c:ext>
            </c:extLst>
          </c:dPt>
          <c:dPt>
            <c:idx val="4"/>
            <c:bubble3D val="0"/>
            <c:spPr>
              <a:solidFill>
                <a:schemeClr val="accent4"/>
              </a:solidFill>
              <a:ln w="19050">
                <a:solidFill>
                  <a:schemeClr val="lt1"/>
                </a:solidFill>
              </a:ln>
              <a:effectLst/>
            </c:spPr>
            <c:extLst>
              <c:ext xmlns:c16="http://schemas.microsoft.com/office/drawing/2014/chart" uri="{C3380CC4-5D6E-409C-BE32-E72D297353CC}">
                <c16:uniqueId val="{00000009-F746-4EF7-AF8C-94C3C825A484}"/>
              </c:ext>
            </c:extLst>
          </c:dPt>
          <c:dLbls>
            <c:dLbl>
              <c:idx val="0"/>
              <c:tx>
                <c:rich>
                  <a:bodyPr/>
                  <a:lstStyle/>
                  <a:p>
                    <a:fld id="{742F3C3A-9020-4B07-86E8-6FEAB1B5CDA9}"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F746-4EF7-AF8C-94C3C825A484}"/>
                </c:ext>
              </c:extLst>
            </c:dLbl>
            <c:dLbl>
              <c:idx val="1"/>
              <c:tx>
                <c:rich>
                  <a:bodyPr/>
                  <a:lstStyle/>
                  <a:p>
                    <a:fld id="{04952BB3-C194-48E1-B4F1-CFE8D70DCF61}"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F746-4EF7-AF8C-94C3C825A484}"/>
                </c:ext>
              </c:extLst>
            </c:dLbl>
            <c:dLbl>
              <c:idx val="2"/>
              <c:tx>
                <c:rich>
                  <a:bodyPr/>
                  <a:lstStyle/>
                  <a:p>
                    <a:fld id="{DE0D84CD-AB44-4B7D-82BF-E59BCD63C562}"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F746-4EF7-AF8C-94C3C825A484}"/>
                </c:ext>
              </c:extLst>
            </c:dLbl>
            <c:dLbl>
              <c:idx val="3"/>
              <c:tx>
                <c:rich>
                  <a:bodyPr/>
                  <a:lstStyle/>
                  <a:p>
                    <a:fld id="{CB945CCC-27E8-44B4-BA09-9332782FBC6E}"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F746-4EF7-AF8C-94C3C825A484}"/>
                </c:ext>
              </c:extLst>
            </c:dLbl>
            <c:dLbl>
              <c:idx val="4"/>
              <c:tx>
                <c:rich>
                  <a:bodyPr/>
                  <a:lstStyle/>
                  <a:p>
                    <a:fld id="{09B3D5F9-E6D4-4DAA-8152-95BB692D751B}" type="CELLRANGE">
                      <a:rPr lang="en-US"/>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F746-4EF7-AF8C-94C3C825A48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howDataLabelsRange val="1"/>
              </c:ext>
            </c:extLst>
          </c:dLbls>
          <c:cat>
            <c:strRef>
              <c:f>Graphs!$J$2:$J$7</c:f>
              <c:strCache>
                <c:ptCount val="5"/>
                <c:pt idx="0">
                  <c:v>Highways</c:v>
                </c:pt>
                <c:pt idx="1">
                  <c:v>Transit</c:v>
                </c:pt>
                <c:pt idx="2">
                  <c:v>Clean Energy</c:v>
                </c:pt>
                <c:pt idx="3">
                  <c:v>Water</c:v>
                </c:pt>
                <c:pt idx="4">
                  <c:v>Broadband</c:v>
                </c:pt>
              </c:strCache>
              <c:extLst/>
            </c:strRef>
          </c:cat>
          <c:val>
            <c:numRef>
              <c:f>Graphs!$K$2:$K$7</c:f>
              <c:numCache>
                <c:formatCode>_("$"* #,##0.00_);_("$"* \(#,##0.00\);_("$"* "-"??_);_(@_)</c:formatCode>
                <c:ptCount val="5"/>
                <c:pt idx="0">
                  <c:v>484628850</c:v>
                </c:pt>
                <c:pt idx="1">
                  <c:v>1475967030</c:v>
                </c:pt>
                <c:pt idx="2">
                  <c:v>295201370</c:v>
                </c:pt>
                <c:pt idx="3">
                  <c:v>104210310</c:v>
                </c:pt>
                <c:pt idx="4">
                  <c:v>5300350</c:v>
                </c:pt>
              </c:numCache>
              <c:extLst/>
            </c:numRef>
          </c:val>
          <c:extLst>
            <c:ext xmlns:c15="http://schemas.microsoft.com/office/drawing/2012/chart" uri="{02D57815-91ED-43cb-92C2-25804820EDAC}">
              <c15:datalabelsRange>
                <c15:f>Graphs!$D$17:$D$22</c15:f>
                <c15:dlblRangeCache>
                  <c:ptCount val="6"/>
                  <c:pt idx="0">
                    <c:v>$484M</c:v>
                  </c:pt>
                  <c:pt idx="1">
                    <c:v>$1.4B</c:v>
                  </c:pt>
                  <c:pt idx="2">
                    <c:v>$295M</c:v>
                  </c:pt>
                  <c:pt idx="3">
                    <c:v>$104M</c:v>
                  </c:pt>
                  <c:pt idx="4">
                    <c:v>$5M</c:v>
                  </c:pt>
                </c15:dlblRangeCache>
              </c15:datalabelsRange>
            </c:ext>
            <c:ext xmlns:c16="http://schemas.microsoft.com/office/drawing/2014/chart" uri="{C3380CC4-5D6E-409C-BE32-E72D297353CC}">
              <c16:uniqueId val="{0000000A-F746-4EF7-AF8C-94C3C825A484}"/>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'Minard Graph'!$F$2</c:f>
              <c:strCache>
                <c:ptCount val="1"/>
                <c:pt idx="0">
                  <c:v>Cybersecurity</c:v>
                </c:pt>
              </c:strCache>
            </c:strRef>
          </c:tx>
          <c:spPr>
            <a:solidFill>
              <a:schemeClr val="bg2"/>
            </a:solidFill>
            <a:ln>
              <a:noFill/>
            </a:ln>
            <a:effectLst/>
          </c:spPr>
          <c:cat>
            <c:strRef>
              <c:f>'Minard Graph'!$G$1:$K$1</c:f>
              <c:strCache>
                <c:ptCount val="5"/>
                <c:pt idx="0">
                  <c:v>FY22</c:v>
                </c:pt>
                <c:pt idx="1">
                  <c:v>FY23</c:v>
                </c:pt>
                <c:pt idx="2">
                  <c:v>FY24</c:v>
                </c:pt>
                <c:pt idx="3">
                  <c:v>FY25</c:v>
                </c:pt>
                <c:pt idx="4">
                  <c:v>FY26</c:v>
                </c:pt>
              </c:strCache>
            </c:strRef>
          </c:cat>
          <c:val>
            <c:numRef>
              <c:f>'Minard Graph'!$G$2:$K$2</c:f>
              <c:numCache>
                <c:formatCode>_("$"* #,##0.00_);_("$"* \(#,##0.00\);_("$"* "-"??_);_(@_)</c:formatCode>
                <c:ptCount val="5"/>
                <c:pt idx="0">
                  <c:v>3401000</c:v>
                </c:pt>
                <c:pt idx="1">
                  <c:v>6803000</c:v>
                </c:pt>
                <c:pt idx="2">
                  <c:v>5102000</c:v>
                </c:pt>
                <c:pt idx="3">
                  <c:v>1701000</c:v>
                </c:pt>
                <c:pt idx="4">
                  <c:v>0</c:v>
                </c:pt>
              </c:numCache>
            </c:numRef>
          </c:val>
          <c:extLst>
            <c:ext xmlns:c16="http://schemas.microsoft.com/office/drawing/2014/chart" uri="{C3380CC4-5D6E-409C-BE32-E72D297353CC}">
              <c16:uniqueId val="{00000000-7912-42B3-B580-59E831608D76}"/>
            </c:ext>
          </c:extLst>
        </c:ser>
        <c:ser>
          <c:idx val="1"/>
          <c:order val="1"/>
          <c:tx>
            <c:strRef>
              <c:f>'Minard Graph'!$F$3</c:f>
              <c:strCache>
                <c:ptCount val="1"/>
                <c:pt idx="0">
                  <c:v>Highways</c:v>
                </c:pt>
              </c:strCache>
            </c:strRef>
          </c:tx>
          <c:spPr>
            <a:solidFill>
              <a:schemeClr val="accent3"/>
            </a:solidFill>
            <a:ln>
              <a:noFill/>
            </a:ln>
            <a:effectLst/>
          </c:spPr>
          <c:cat>
            <c:strRef>
              <c:f>'Minard Graph'!$G$1:$K$1</c:f>
              <c:strCache>
                <c:ptCount val="5"/>
                <c:pt idx="0">
                  <c:v>FY22</c:v>
                </c:pt>
                <c:pt idx="1">
                  <c:v>FY23</c:v>
                </c:pt>
                <c:pt idx="2">
                  <c:v>FY24</c:v>
                </c:pt>
                <c:pt idx="3">
                  <c:v>FY25</c:v>
                </c:pt>
                <c:pt idx="4">
                  <c:v>FY26</c:v>
                </c:pt>
              </c:strCache>
            </c:strRef>
          </c:cat>
          <c:val>
            <c:numRef>
              <c:f>'Minard Graph'!$G$3:$K$3</c:f>
              <c:numCache>
                <c:formatCode>_("$"* #,##0.00_);_("$"* \(#,##0.00\);_("$"* "-"??_);_(@_)</c:formatCode>
                <c:ptCount val="5"/>
                <c:pt idx="0">
                  <c:v>1361740767.4236398</c:v>
                </c:pt>
                <c:pt idx="1">
                  <c:v>1370615097.4223163</c:v>
                </c:pt>
                <c:pt idx="2">
                  <c:v>1397645443.4215503</c:v>
                </c:pt>
                <c:pt idx="3">
                  <c:v>1425214816.4221528</c:v>
                </c:pt>
                <c:pt idx="4">
                  <c:v>1453336373.4221275</c:v>
                </c:pt>
              </c:numCache>
            </c:numRef>
          </c:val>
          <c:extLst>
            <c:ext xmlns:c16="http://schemas.microsoft.com/office/drawing/2014/chart" uri="{C3380CC4-5D6E-409C-BE32-E72D297353CC}">
              <c16:uniqueId val="{00000001-7912-42B3-B580-59E831608D76}"/>
            </c:ext>
          </c:extLst>
        </c:ser>
        <c:ser>
          <c:idx val="2"/>
          <c:order val="2"/>
          <c:tx>
            <c:strRef>
              <c:f>'Minard Graph'!$F$4</c:f>
              <c:strCache>
                <c:ptCount val="1"/>
                <c:pt idx="0">
                  <c:v>Bridge Program (Approx.)</c:v>
                </c:pt>
              </c:strCache>
            </c:strRef>
          </c:tx>
          <c:spPr>
            <a:solidFill>
              <a:schemeClr val="tx1"/>
            </a:solidFill>
            <a:ln>
              <a:noFill/>
            </a:ln>
            <a:effectLst/>
          </c:spPr>
          <c:cat>
            <c:strRef>
              <c:f>'Minard Graph'!$G$1:$K$1</c:f>
              <c:strCache>
                <c:ptCount val="5"/>
                <c:pt idx="0">
                  <c:v>FY22</c:v>
                </c:pt>
                <c:pt idx="1">
                  <c:v>FY23</c:v>
                </c:pt>
                <c:pt idx="2">
                  <c:v>FY24</c:v>
                </c:pt>
                <c:pt idx="3">
                  <c:v>FY25</c:v>
                </c:pt>
                <c:pt idx="4">
                  <c:v>FY26</c:v>
                </c:pt>
              </c:strCache>
            </c:strRef>
          </c:cat>
          <c:val>
            <c:numRef>
              <c:f>'Minard Graph'!$G$4:$K$4</c:f>
              <c:numCache>
                <c:formatCode>_("$"* #,##0.00_);_("$"* \(#,##0.00\);_("$"* "-"??_);_(@_)</c:formatCode>
                <c:ptCount val="5"/>
                <c:pt idx="0">
                  <c:v>246117384</c:v>
                </c:pt>
                <c:pt idx="1">
                  <c:v>225165683</c:v>
                </c:pt>
                <c:pt idx="2">
                  <c:v>225165682</c:v>
                </c:pt>
                <c:pt idx="3">
                  <c:v>225165682</c:v>
                </c:pt>
                <c:pt idx="4">
                  <c:v>225165682</c:v>
                </c:pt>
              </c:numCache>
            </c:numRef>
          </c:val>
          <c:extLst>
            <c:ext xmlns:c16="http://schemas.microsoft.com/office/drawing/2014/chart" uri="{C3380CC4-5D6E-409C-BE32-E72D297353CC}">
              <c16:uniqueId val="{00000002-7912-42B3-B580-59E831608D76}"/>
            </c:ext>
          </c:extLst>
        </c:ser>
        <c:ser>
          <c:idx val="3"/>
          <c:order val="3"/>
          <c:tx>
            <c:strRef>
              <c:f>'Minard Graph'!$F$5</c:f>
              <c:strCache>
                <c:ptCount val="1"/>
                <c:pt idx="0">
                  <c:v>Transit</c:v>
                </c:pt>
              </c:strCache>
            </c:strRef>
          </c:tx>
          <c:spPr>
            <a:solidFill>
              <a:schemeClr val="accent2"/>
            </a:solidFill>
            <a:ln>
              <a:noFill/>
            </a:ln>
            <a:effectLst/>
          </c:spPr>
          <c:cat>
            <c:strRef>
              <c:f>'Minard Graph'!$G$1:$K$1</c:f>
              <c:strCache>
                <c:ptCount val="5"/>
                <c:pt idx="0">
                  <c:v>FY22</c:v>
                </c:pt>
                <c:pt idx="1">
                  <c:v>FY23</c:v>
                </c:pt>
                <c:pt idx="2">
                  <c:v>FY24</c:v>
                </c:pt>
                <c:pt idx="3">
                  <c:v>FY25</c:v>
                </c:pt>
                <c:pt idx="4">
                  <c:v>FY26</c:v>
                </c:pt>
              </c:strCache>
            </c:strRef>
          </c:cat>
          <c:val>
            <c:numRef>
              <c:f>'Minard Graph'!$G$5:$K$5</c:f>
              <c:numCache>
                <c:formatCode>_("$"* #,##0.00_);_("$"* \(#,##0.00\);_("$"* "-"??_);_(@_)</c:formatCode>
                <c:ptCount val="5"/>
                <c:pt idx="0">
                  <c:v>914547000</c:v>
                </c:pt>
                <c:pt idx="1">
                  <c:v>1058250000</c:v>
                </c:pt>
                <c:pt idx="2">
                  <c:v>829900000</c:v>
                </c:pt>
                <c:pt idx="3">
                  <c:v>847415865</c:v>
                </c:pt>
                <c:pt idx="4">
                  <c:v>869480507</c:v>
                </c:pt>
              </c:numCache>
            </c:numRef>
          </c:val>
          <c:extLst>
            <c:ext xmlns:c16="http://schemas.microsoft.com/office/drawing/2014/chart" uri="{C3380CC4-5D6E-409C-BE32-E72D297353CC}">
              <c16:uniqueId val="{00000003-7912-42B3-B580-59E831608D76}"/>
            </c:ext>
          </c:extLst>
        </c:ser>
        <c:ser>
          <c:idx val="4"/>
          <c:order val="4"/>
          <c:tx>
            <c:strRef>
              <c:f>'Minard Graph'!$F$7</c:f>
              <c:strCache>
                <c:ptCount val="1"/>
                <c:pt idx="0">
                  <c:v>Water</c:v>
                </c:pt>
              </c:strCache>
            </c:strRef>
          </c:tx>
          <c:spPr>
            <a:solidFill>
              <a:schemeClr val="accent1"/>
            </a:solidFill>
            <a:ln>
              <a:noFill/>
            </a:ln>
            <a:effectLst/>
          </c:spPr>
          <c:cat>
            <c:strRef>
              <c:f>'Minard Graph'!$G$1:$K$1</c:f>
              <c:strCache>
                <c:ptCount val="5"/>
                <c:pt idx="0">
                  <c:v>FY22</c:v>
                </c:pt>
                <c:pt idx="1">
                  <c:v>FY23</c:v>
                </c:pt>
                <c:pt idx="2">
                  <c:v>FY24</c:v>
                </c:pt>
                <c:pt idx="3">
                  <c:v>FY25</c:v>
                </c:pt>
                <c:pt idx="4">
                  <c:v>FY26</c:v>
                </c:pt>
              </c:strCache>
            </c:strRef>
          </c:cat>
          <c:val>
            <c:numRef>
              <c:f>'Minard Graph'!$G$7:$K$7</c:f>
              <c:numCache>
                <c:formatCode>_("$"* #,##0.00_);_("$"* \(#,##0.00\);_("$"* "-"??_);_(@_)</c:formatCode>
                <c:ptCount val="5"/>
                <c:pt idx="0">
                  <c:v>182094697.74866861</c:v>
                </c:pt>
                <c:pt idx="1">
                  <c:v>205331328.19529629</c:v>
                </c:pt>
                <c:pt idx="2">
                  <c:v>216439902.92307645</c:v>
                </c:pt>
                <c:pt idx="3">
                  <c:v>227493211.10992235</c:v>
                </c:pt>
                <c:pt idx="4">
                  <c:v>227493211.10992235</c:v>
                </c:pt>
              </c:numCache>
            </c:numRef>
          </c:val>
          <c:extLst>
            <c:ext xmlns:c16="http://schemas.microsoft.com/office/drawing/2014/chart" uri="{C3380CC4-5D6E-409C-BE32-E72D297353CC}">
              <c16:uniqueId val="{00000004-7912-42B3-B580-59E831608D76}"/>
            </c:ext>
          </c:extLst>
        </c:ser>
        <c:ser>
          <c:idx val="5"/>
          <c:order val="5"/>
          <c:tx>
            <c:strRef>
              <c:f>'Minard Graph'!$F$8</c:f>
              <c:strCache>
                <c:ptCount val="1"/>
                <c:pt idx="0">
                  <c:v>Broadband (Approx.)</c:v>
                </c:pt>
              </c:strCache>
            </c:strRef>
          </c:tx>
          <c:spPr>
            <a:solidFill>
              <a:schemeClr val="accent4"/>
            </a:solidFill>
            <a:ln w="25400">
              <a:noFill/>
            </a:ln>
            <a:effectLst/>
          </c:spPr>
          <c:cat>
            <c:strRef>
              <c:f>'Minard Graph'!$G$1:$K$1</c:f>
              <c:strCache>
                <c:ptCount val="5"/>
                <c:pt idx="0">
                  <c:v>FY22</c:v>
                </c:pt>
                <c:pt idx="1">
                  <c:v>FY23</c:v>
                </c:pt>
                <c:pt idx="2">
                  <c:v>FY24</c:v>
                </c:pt>
                <c:pt idx="3">
                  <c:v>FY25</c:v>
                </c:pt>
                <c:pt idx="4">
                  <c:v>FY26</c:v>
                </c:pt>
              </c:strCache>
            </c:strRef>
          </c:cat>
          <c:val>
            <c:numRef>
              <c:f>'Minard Graph'!$G$8:$K$8</c:f>
              <c:numCache>
                <c:formatCode>_("$"* #,##0.00_);_("$"* \(#,##0.00\);_("$"* "-"??_);_(@_)</c:formatCode>
                <c:ptCount val="5"/>
                <c:pt idx="0">
                  <c:v>6100000</c:v>
                </c:pt>
                <c:pt idx="1">
                  <c:v>95000000</c:v>
                </c:pt>
                <c:pt idx="2">
                  <c:v>350000000</c:v>
                </c:pt>
                <c:pt idx="3">
                  <c:v>0</c:v>
                </c:pt>
                <c:pt idx="4">
                  <c:v>0</c:v>
                </c:pt>
              </c:numCache>
            </c:numRef>
          </c:val>
          <c:extLst>
            <c:ext xmlns:c16="http://schemas.microsoft.com/office/drawing/2014/chart" uri="{C3380CC4-5D6E-409C-BE32-E72D297353CC}">
              <c16:uniqueId val="{00000005-7912-42B3-B580-59E831608D76}"/>
            </c:ext>
          </c:extLst>
        </c:ser>
        <c:ser>
          <c:idx val="6"/>
          <c:order val="6"/>
          <c:tx>
            <c:strRef>
              <c:f>'Minard Graph'!$F$9</c:f>
              <c:strCache>
                <c:ptCount val="1"/>
                <c:pt idx="0">
                  <c:v>Clean Energy</c:v>
                </c:pt>
              </c:strCache>
            </c:strRef>
          </c:tx>
          <c:spPr>
            <a:solidFill>
              <a:schemeClr val="accent6"/>
            </a:solidFill>
            <a:ln w="25400">
              <a:noFill/>
            </a:ln>
            <a:effectLst/>
          </c:spPr>
          <c:cat>
            <c:strRef>
              <c:f>'Minard Graph'!$G$1:$K$1</c:f>
              <c:strCache>
                <c:ptCount val="5"/>
                <c:pt idx="0">
                  <c:v>FY22</c:v>
                </c:pt>
                <c:pt idx="1">
                  <c:v>FY23</c:v>
                </c:pt>
                <c:pt idx="2">
                  <c:v>FY24</c:v>
                </c:pt>
                <c:pt idx="3">
                  <c:v>FY25</c:v>
                </c:pt>
                <c:pt idx="4">
                  <c:v>FY26</c:v>
                </c:pt>
              </c:strCache>
            </c:strRef>
          </c:cat>
          <c:val>
            <c:numRef>
              <c:f>'Minard Graph'!$G$9:$K$9</c:f>
              <c:numCache>
                <c:formatCode>_("$"* #,##0.00_);_("$"* \(#,##0.00\);_("$"* "-"??_);_(@_)</c:formatCode>
                <c:ptCount val="5"/>
                <c:pt idx="0">
                  <c:v>114849000</c:v>
                </c:pt>
                <c:pt idx="1">
                  <c:v>0</c:v>
                </c:pt>
                <c:pt idx="2">
                  <c:v>0</c:v>
                </c:pt>
                <c:pt idx="3">
                  <c:v>0</c:v>
                </c:pt>
                <c:pt idx="4">
                  <c:v>0</c:v>
                </c:pt>
              </c:numCache>
            </c:numRef>
          </c:val>
          <c:extLst>
            <c:ext xmlns:c16="http://schemas.microsoft.com/office/drawing/2014/chart" uri="{C3380CC4-5D6E-409C-BE32-E72D297353CC}">
              <c16:uniqueId val="{00000006-7912-42B3-B580-59E831608D76}"/>
            </c:ext>
          </c:extLst>
        </c:ser>
        <c:ser>
          <c:idx val="7"/>
          <c:order val="7"/>
          <c:tx>
            <c:strRef>
              <c:f>'Minard Graph'!$F$6</c:f>
              <c:strCache>
                <c:ptCount val="1"/>
                <c:pt idx="0">
                  <c:v>Airports</c:v>
                </c:pt>
              </c:strCache>
            </c:strRef>
          </c:tx>
          <c:spPr>
            <a:solidFill>
              <a:schemeClr val="accent2">
                <a:lumMod val="60000"/>
              </a:schemeClr>
            </a:solidFill>
            <a:ln w="25400">
              <a:noFill/>
            </a:ln>
            <a:effectLst/>
          </c:spPr>
          <c:cat>
            <c:strRef>
              <c:f>'Minard Graph'!$G$1:$K$1</c:f>
              <c:strCache>
                <c:ptCount val="5"/>
                <c:pt idx="0">
                  <c:v>FY22</c:v>
                </c:pt>
                <c:pt idx="1">
                  <c:v>FY23</c:v>
                </c:pt>
                <c:pt idx="2">
                  <c:v>FY24</c:v>
                </c:pt>
                <c:pt idx="3">
                  <c:v>FY25</c:v>
                </c:pt>
                <c:pt idx="4">
                  <c:v>FY26</c:v>
                </c:pt>
              </c:strCache>
            </c:strRef>
          </c:cat>
          <c:val>
            <c:numRef>
              <c:f>'Minard Graph'!$G$6:$K$6</c:f>
              <c:numCache>
                <c:formatCode>_("$"* #,##0.00_);_("$"* \(#,##0.00\);_("$"* "-"??_);_(@_)</c:formatCode>
                <c:ptCount val="5"/>
                <c:pt idx="0">
                  <c:v>54056000</c:v>
                </c:pt>
                <c:pt idx="1">
                  <c:v>54056000</c:v>
                </c:pt>
                <c:pt idx="2">
                  <c:v>54056000</c:v>
                </c:pt>
                <c:pt idx="3">
                  <c:v>54056000</c:v>
                </c:pt>
                <c:pt idx="4">
                  <c:v>54056000</c:v>
                </c:pt>
              </c:numCache>
            </c:numRef>
          </c:val>
          <c:extLst>
            <c:ext xmlns:c16="http://schemas.microsoft.com/office/drawing/2014/chart" uri="{C3380CC4-5D6E-409C-BE32-E72D297353CC}">
              <c16:uniqueId val="{00000007-7912-42B3-B580-59E831608D76}"/>
            </c:ext>
          </c:extLst>
        </c:ser>
        <c:dLbls>
          <c:showLegendKey val="0"/>
          <c:showVal val="0"/>
          <c:showCatName val="0"/>
          <c:showSerName val="0"/>
          <c:showPercent val="0"/>
          <c:showBubbleSize val="0"/>
        </c:dLbls>
        <c:axId val="663208736"/>
        <c:axId val="663209720"/>
      </c:areaChart>
      <c:catAx>
        <c:axId val="66320873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3209720"/>
        <c:crossesAt val="0"/>
        <c:auto val="1"/>
        <c:lblAlgn val="ctr"/>
        <c:lblOffset val="100"/>
        <c:noMultiLvlLbl val="0"/>
      </c:catAx>
      <c:valAx>
        <c:axId val="66320972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3208736"/>
        <c:crosses val="autoZero"/>
        <c:crossBetween val="midCat"/>
        <c:dispUnits>
          <c:builtInUnit val="billions"/>
          <c:dispUnitsLbl>
            <c:layout>
              <c:manualLayout>
                <c:xMode val="edge"/>
                <c:yMode val="edge"/>
                <c:x val="3.0555555555555555E-2"/>
                <c:y val="0.30134259259259266"/>
              </c:manualLayout>
            </c:layout>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Water!$A$42</c:f>
              <c:strCache>
                <c:ptCount val="1"/>
                <c:pt idx="0">
                  <c:v>Clean Water State Revolving Funds</c:v>
                </c:pt>
              </c:strCache>
            </c:strRef>
          </c:tx>
          <c:spPr>
            <a:solidFill>
              <a:schemeClr val="accent1"/>
            </a:solidFill>
            <a:ln>
              <a:noFill/>
            </a:ln>
            <a:effectLst/>
          </c:spPr>
          <c:invertIfNegative val="0"/>
          <c:cat>
            <c:strRef>
              <c:f>Water!$B$41:$G$41</c:f>
              <c:strCache>
                <c:ptCount val="6"/>
                <c:pt idx="0">
                  <c:v> FY21 </c:v>
                </c:pt>
                <c:pt idx="1">
                  <c:v>FY22</c:v>
                </c:pt>
                <c:pt idx="2">
                  <c:v>FY23</c:v>
                </c:pt>
                <c:pt idx="3">
                  <c:v>FY24</c:v>
                </c:pt>
                <c:pt idx="4">
                  <c:v>FY25</c:v>
                </c:pt>
                <c:pt idx="5">
                  <c:v>FY26</c:v>
                </c:pt>
              </c:strCache>
            </c:strRef>
          </c:cat>
          <c:val>
            <c:numRef>
              <c:f>Water!$B$42:$G$42</c:f>
              <c:numCache>
                <c:formatCode>"$"#,##0_);\("$"#,##0\)</c:formatCode>
                <c:ptCount val="6"/>
                <c:pt idx="0" formatCode="_(&quot;$&quot;* #,##0_);_(&quot;$&quot;* \(#,##0\);_(&quot;$&quot;* &quot;-&quot;??_);_(@_)">
                  <c:v>65585000</c:v>
                </c:pt>
                <c:pt idx="1">
                  <c:v>73371228.917554393</c:v>
                </c:pt>
                <c:pt idx="2">
                  <c:v>85843808.233158797</c:v>
                </c:pt>
                <c:pt idx="3">
                  <c:v>93679687.186321795</c:v>
                </c:pt>
                <c:pt idx="4">
                  <c:v>101476581.667081</c:v>
                </c:pt>
                <c:pt idx="5">
                  <c:v>101476581.667081</c:v>
                </c:pt>
              </c:numCache>
            </c:numRef>
          </c:val>
          <c:extLst>
            <c:ext xmlns:c16="http://schemas.microsoft.com/office/drawing/2014/chart" uri="{C3380CC4-5D6E-409C-BE32-E72D297353CC}">
              <c16:uniqueId val="{00000000-7E72-4E4A-AF6D-B34A43A9D2D5}"/>
            </c:ext>
          </c:extLst>
        </c:ser>
        <c:ser>
          <c:idx val="1"/>
          <c:order val="1"/>
          <c:tx>
            <c:strRef>
              <c:f>Water!$A$43</c:f>
              <c:strCache>
                <c:ptCount val="1"/>
                <c:pt idx="0">
                  <c:v>Drinking Water State Revolving Funds</c:v>
                </c:pt>
              </c:strCache>
            </c:strRef>
          </c:tx>
          <c:spPr>
            <a:solidFill>
              <a:schemeClr val="accent2"/>
            </a:solidFill>
            <a:ln>
              <a:noFill/>
            </a:ln>
            <a:effectLst/>
          </c:spPr>
          <c:invertIfNegative val="0"/>
          <c:cat>
            <c:strRef>
              <c:f>Water!$B$41:$G$41</c:f>
              <c:strCache>
                <c:ptCount val="6"/>
                <c:pt idx="0">
                  <c:v> FY21 </c:v>
                </c:pt>
                <c:pt idx="1">
                  <c:v>FY22</c:v>
                </c:pt>
                <c:pt idx="2">
                  <c:v>FY23</c:v>
                </c:pt>
                <c:pt idx="3">
                  <c:v>FY24</c:v>
                </c:pt>
                <c:pt idx="4">
                  <c:v>FY25</c:v>
                </c:pt>
                <c:pt idx="5">
                  <c:v>FY26</c:v>
                </c:pt>
              </c:strCache>
            </c:strRef>
          </c:cat>
          <c:val>
            <c:numRef>
              <c:f>Water!$B$43:$G$43</c:f>
              <c:numCache>
                <c:formatCode>"$"#,##0_);\("$"#,##0\)</c:formatCode>
                <c:ptCount val="6"/>
                <c:pt idx="0" formatCode="_(&quot;$&quot;* #,##0_);_(&quot;$&quot;* \(#,##0\);_(&quot;$&quot;* &quot;-&quot;??_);_(@_)">
                  <c:v>18775000</c:v>
                </c:pt>
                <c:pt idx="1">
                  <c:v>30643877.003743399</c:v>
                </c:pt>
                <c:pt idx="2">
                  <c:v>35853114.9040149</c:v>
                </c:pt>
                <c:pt idx="3">
                  <c:v>39125810.678631999</c:v>
                </c:pt>
                <c:pt idx="4">
                  <c:v>42382224.384718701</c:v>
                </c:pt>
                <c:pt idx="5">
                  <c:v>42382224.384718701</c:v>
                </c:pt>
              </c:numCache>
            </c:numRef>
          </c:val>
          <c:extLst>
            <c:ext xmlns:c16="http://schemas.microsoft.com/office/drawing/2014/chart" uri="{C3380CC4-5D6E-409C-BE32-E72D297353CC}">
              <c16:uniqueId val="{00000001-7E72-4E4A-AF6D-B34A43A9D2D5}"/>
            </c:ext>
          </c:extLst>
        </c:ser>
        <c:ser>
          <c:idx val="2"/>
          <c:order val="2"/>
          <c:tx>
            <c:strRef>
              <c:f>Water!$A$44</c:f>
              <c:strCache>
                <c:ptCount val="1"/>
                <c:pt idx="0">
                  <c:v>DWSRF: Lead Service Line Replacement</c:v>
                </c:pt>
              </c:strCache>
            </c:strRef>
          </c:tx>
          <c:spPr>
            <a:solidFill>
              <a:schemeClr val="accent3"/>
            </a:solidFill>
            <a:ln>
              <a:noFill/>
            </a:ln>
            <a:effectLst/>
          </c:spPr>
          <c:invertIfNegative val="0"/>
          <c:cat>
            <c:strRef>
              <c:f>Water!$B$41:$G$41</c:f>
              <c:strCache>
                <c:ptCount val="6"/>
                <c:pt idx="0">
                  <c:v> FY21 </c:v>
                </c:pt>
                <c:pt idx="1">
                  <c:v>FY22</c:v>
                </c:pt>
                <c:pt idx="2">
                  <c:v>FY23</c:v>
                </c:pt>
                <c:pt idx="3">
                  <c:v>FY24</c:v>
                </c:pt>
                <c:pt idx="4">
                  <c:v>FY25</c:v>
                </c:pt>
                <c:pt idx="5">
                  <c:v>FY26</c:v>
                </c:pt>
              </c:strCache>
            </c:strRef>
          </c:cat>
          <c:val>
            <c:numRef>
              <c:f>Water!$B$44:$G$44</c:f>
              <c:numCache>
                <c:formatCode>"$"#,##0_);\("$"#,##0\)</c:formatCode>
                <c:ptCount val="6"/>
                <c:pt idx="0" formatCode="_(&quot;$&quot;* #,##0_);_(&quot;$&quot;* \(#,##0\);_(&quot;$&quot;* &quot;-&quot;??_);_(@_)">
                  <c:v>0</c:v>
                </c:pt>
                <c:pt idx="1">
                  <c:v>48257388.647590198</c:v>
                </c:pt>
                <c:pt idx="2">
                  <c:v>48769403.3812517</c:v>
                </c:pt>
                <c:pt idx="3">
                  <c:v>48769403.3812517</c:v>
                </c:pt>
                <c:pt idx="4">
                  <c:v>48769403.3812517</c:v>
                </c:pt>
                <c:pt idx="5">
                  <c:v>48769403.3812517</c:v>
                </c:pt>
              </c:numCache>
            </c:numRef>
          </c:val>
          <c:extLst>
            <c:ext xmlns:c16="http://schemas.microsoft.com/office/drawing/2014/chart" uri="{C3380CC4-5D6E-409C-BE32-E72D297353CC}">
              <c16:uniqueId val="{00000002-7E72-4E4A-AF6D-B34A43A9D2D5}"/>
            </c:ext>
          </c:extLst>
        </c:ser>
        <c:ser>
          <c:idx val="3"/>
          <c:order val="3"/>
          <c:tx>
            <c:strRef>
              <c:f>Water!$A$45</c:f>
              <c:strCache>
                <c:ptCount val="1"/>
                <c:pt idx="0">
                  <c:v>CWSRF: Emerging contaminants</c:v>
                </c:pt>
              </c:strCache>
            </c:strRef>
          </c:tx>
          <c:spPr>
            <a:solidFill>
              <a:schemeClr val="accent4"/>
            </a:solidFill>
            <a:ln>
              <a:noFill/>
            </a:ln>
            <a:effectLst/>
          </c:spPr>
          <c:invertIfNegative val="0"/>
          <c:cat>
            <c:strRef>
              <c:f>Water!$B$41:$G$41</c:f>
              <c:strCache>
                <c:ptCount val="6"/>
                <c:pt idx="0">
                  <c:v> FY21 </c:v>
                </c:pt>
                <c:pt idx="1">
                  <c:v>FY22</c:v>
                </c:pt>
                <c:pt idx="2">
                  <c:v>FY23</c:v>
                </c:pt>
                <c:pt idx="3">
                  <c:v>FY24</c:v>
                </c:pt>
                <c:pt idx="4">
                  <c:v>FY25</c:v>
                </c:pt>
                <c:pt idx="5">
                  <c:v>FY26</c:v>
                </c:pt>
              </c:strCache>
            </c:strRef>
          </c:cat>
          <c:val>
            <c:numRef>
              <c:f>Water!$B$45:$G$45</c:f>
              <c:numCache>
                <c:formatCode>"$"#,##0_);\("$"#,##0\)</c:formatCode>
                <c:ptCount val="6"/>
                <c:pt idx="1">
                  <c:v>3851453.37951549</c:v>
                </c:pt>
                <c:pt idx="2">
                  <c:v>8757714.6142961495</c:v>
                </c:pt>
                <c:pt idx="3">
                  <c:v>8757714.6142961495</c:v>
                </c:pt>
                <c:pt idx="4">
                  <c:v>8757714.6142961495</c:v>
                </c:pt>
                <c:pt idx="5">
                  <c:v>8757714.6142961495</c:v>
                </c:pt>
              </c:numCache>
            </c:numRef>
          </c:val>
          <c:extLst>
            <c:ext xmlns:c16="http://schemas.microsoft.com/office/drawing/2014/chart" uri="{C3380CC4-5D6E-409C-BE32-E72D297353CC}">
              <c16:uniqueId val="{00000003-7E72-4E4A-AF6D-B34A43A9D2D5}"/>
            </c:ext>
          </c:extLst>
        </c:ser>
        <c:ser>
          <c:idx val="4"/>
          <c:order val="4"/>
          <c:tx>
            <c:strRef>
              <c:f>Water!$A$46</c:f>
              <c:strCache>
                <c:ptCount val="1"/>
                <c:pt idx="0">
                  <c:v>DWSRF: Emerging Contaminants</c:v>
                </c:pt>
              </c:strCache>
            </c:strRef>
          </c:tx>
          <c:spPr>
            <a:solidFill>
              <a:schemeClr val="accent5"/>
            </a:solidFill>
            <a:ln>
              <a:noFill/>
            </a:ln>
            <a:effectLst/>
          </c:spPr>
          <c:invertIfNegative val="0"/>
          <c:cat>
            <c:strRef>
              <c:f>Water!$B$41:$G$41</c:f>
              <c:strCache>
                <c:ptCount val="6"/>
                <c:pt idx="0">
                  <c:v> FY21 </c:v>
                </c:pt>
                <c:pt idx="1">
                  <c:v>FY22</c:v>
                </c:pt>
                <c:pt idx="2">
                  <c:v>FY23</c:v>
                </c:pt>
                <c:pt idx="3">
                  <c:v>FY24</c:v>
                </c:pt>
                <c:pt idx="4">
                  <c:v>FY25</c:v>
                </c:pt>
                <c:pt idx="5">
                  <c:v>FY26</c:v>
                </c:pt>
              </c:strCache>
            </c:strRef>
          </c:cat>
          <c:val>
            <c:numRef>
              <c:f>Water!$B$46:$G$46</c:f>
              <c:numCache>
                <c:formatCode>"$"#,##0_);\("$"#,##0\)</c:formatCode>
                <c:ptCount val="6"/>
                <c:pt idx="0" formatCode="_(&quot;$&quot;* #,##0_);_(&quot;$&quot;* \(#,##0\);_(&quot;$&quot;* &quot;-&quot;??_);_(@_)">
                  <c:v>0</c:v>
                </c:pt>
                <c:pt idx="1">
                  <c:v>12868636.9726907</c:v>
                </c:pt>
                <c:pt idx="2">
                  <c:v>13005174.2350004</c:v>
                </c:pt>
                <c:pt idx="3">
                  <c:v>13005174.2350004</c:v>
                </c:pt>
                <c:pt idx="4">
                  <c:v>13005174.2350004</c:v>
                </c:pt>
                <c:pt idx="5">
                  <c:v>13005174.2350004</c:v>
                </c:pt>
              </c:numCache>
            </c:numRef>
          </c:val>
          <c:extLst>
            <c:ext xmlns:c16="http://schemas.microsoft.com/office/drawing/2014/chart" uri="{C3380CC4-5D6E-409C-BE32-E72D297353CC}">
              <c16:uniqueId val="{00000004-7E72-4E4A-AF6D-B34A43A9D2D5}"/>
            </c:ext>
          </c:extLst>
        </c:ser>
        <c:ser>
          <c:idx val="5"/>
          <c:order val="5"/>
          <c:tx>
            <c:strRef>
              <c:f>Water!$A$47</c:f>
              <c:strCache>
                <c:ptCount val="1"/>
                <c:pt idx="0">
                  <c:v>Assistance for Small and Disadvantaged Communities</c:v>
                </c:pt>
              </c:strCache>
            </c:strRef>
          </c:tx>
          <c:spPr>
            <a:solidFill>
              <a:schemeClr val="accent6"/>
            </a:solidFill>
            <a:ln>
              <a:noFill/>
            </a:ln>
            <a:effectLst/>
          </c:spPr>
          <c:invertIfNegative val="0"/>
          <c:cat>
            <c:strRef>
              <c:f>Water!$B$41:$G$41</c:f>
              <c:strCache>
                <c:ptCount val="6"/>
                <c:pt idx="0">
                  <c:v> FY21 </c:v>
                </c:pt>
                <c:pt idx="1">
                  <c:v>FY22</c:v>
                </c:pt>
                <c:pt idx="2">
                  <c:v>FY23</c:v>
                </c:pt>
                <c:pt idx="3">
                  <c:v>FY24</c:v>
                </c:pt>
                <c:pt idx="4">
                  <c:v>FY25</c:v>
                </c:pt>
                <c:pt idx="5">
                  <c:v>FY26</c:v>
                </c:pt>
              </c:strCache>
            </c:strRef>
          </c:cat>
          <c:val>
            <c:numRef>
              <c:f>Water!$B$47:$G$47</c:f>
              <c:numCache>
                <c:formatCode>"$"#,##0_);\("$"#,##0\)</c:formatCode>
                <c:ptCount val="6"/>
                <c:pt idx="0" formatCode="_(&quot;$&quot;* #,##0_);_(&quot;$&quot;* \(#,##0\);_(&quot;$&quot;* &quot;-&quot;??_);_(@_)">
                  <c:v>0</c:v>
                </c:pt>
                <c:pt idx="1">
                  <c:v>13102112.8275743</c:v>
                </c:pt>
                <c:pt idx="2">
                  <c:v>13102112.8275743</c:v>
                </c:pt>
                <c:pt idx="3">
                  <c:v>13102112.8275743</c:v>
                </c:pt>
                <c:pt idx="4">
                  <c:v>13102112.8275743</c:v>
                </c:pt>
                <c:pt idx="5">
                  <c:v>13102112.8275743</c:v>
                </c:pt>
              </c:numCache>
            </c:numRef>
          </c:val>
          <c:extLst>
            <c:ext xmlns:c16="http://schemas.microsoft.com/office/drawing/2014/chart" uri="{C3380CC4-5D6E-409C-BE32-E72D297353CC}">
              <c16:uniqueId val="{00000005-7E72-4E4A-AF6D-B34A43A9D2D5}"/>
            </c:ext>
          </c:extLst>
        </c:ser>
        <c:dLbls>
          <c:showLegendKey val="0"/>
          <c:showVal val="0"/>
          <c:showCatName val="0"/>
          <c:showSerName val="0"/>
          <c:showPercent val="0"/>
          <c:showBubbleSize val="0"/>
        </c:dLbls>
        <c:gapWidth val="150"/>
        <c:overlap val="100"/>
        <c:axId val="791142576"/>
        <c:axId val="791144216"/>
      </c:barChart>
      <c:catAx>
        <c:axId val="79114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91144216"/>
        <c:crosses val="autoZero"/>
        <c:auto val="0"/>
        <c:lblAlgn val="ctr"/>
        <c:lblOffset val="100"/>
        <c:noMultiLvlLbl val="0"/>
      </c:catAx>
      <c:valAx>
        <c:axId val="791144216"/>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791142576"/>
        <c:crosses val="autoZero"/>
        <c:crossBetween val="between"/>
        <c:dispUnits>
          <c:builtInUnit val="millions"/>
          <c:dispUnitsLbl>
            <c:layout>
              <c:manualLayout>
                <c:xMode val="edge"/>
                <c:yMode val="edge"/>
                <c:x val="9.0836541967287045E-3"/>
                <c:y val="0.43093798979454706"/>
              </c:manualLayout>
            </c:layout>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9010E7-8695-4C89-9150-4FC125F45273}" type="datetimeFigureOut">
              <a:rPr lang="en-US" smtClean="0"/>
              <a:t>11/28/2022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8DADD1-D413-4E9A-B4F4-1348086BBD9C}" type="slidenum">
              <a:rPr lang="en-US" smtClean="0"/>
              <a:t>‹#›</a:t>
            </a:fld>
            <a:endParaRPr lang="en-US"/>
          </a:p>
        </p:txBody>
      </p:sp>
    </p:spTree>
    <p:extLst>
      <p:ext uri="{BB962C8B-B14F-4D97-AF65-F5344CB8AC3E}">
        <p14:creationId xmlns:p14="http://schemas.microsoft.com/office/powerpoint/2010/main" val="2126670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864E8-E54F-47BC-871B-CC59A5D2D24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54558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a:t>investment in property, plant, equipment, and inventory necessary to install and operate clean energy technologies at its new or existing New Jersey-based facilities</a:t>
            </a:r>
          </a:p>
          <a:p>
            <a:pPr marL="426720" lvl="3" indent="-125095">
              <a:buFont typeface="Arial"/>
              <a:buChar char="•"/>
            </a:pPr>
            <a:r>
              <a:rPr lang="en-US">
                <a:latin typeface="Calibri"/>
                <a:cs typeface="Calibri"/>
              </a:rPr>
              <a:t>e.g.,  a NG plant looking to incorporate Hydrogen into their fuel mix – new jobs created to transport H2, store/monitor H2, operate mixing apparatus for fuel, etc.</a:t>
            </a:r>
            <a:endParaRPr lang="en-US"/>
          </a:p>
          <a:p>
            <a:pPr marL="426720" lvl="3" indent="-125095">
              <a:buFont typeface="Arial"/>
              <a:buChar char="•"/>
            </a:pPr>
            <a:r>
              <a:rPr lang="en-US">
                <a:latin typeface="Calibri"/>
                <a:cs typeface="Calibri"/>
              </a:rPr>
              <a:t>on-road charging centers for electric medium-and-heavy-duty trucks</a:t>
            </a:r>
            <a:endParaRPr lang="en-US"/>
          </a:p>
          <a:p>
            <a:pPr marL="285750" indent="-285750">
              <a:buFont typeface="Arial"/>
              <a:buChar char="•"/>
            </a:pPr>
            <a:r>
              <a:rPr lang="en-US">
                <a:latin typeface="Calibri"/>
                <a:cs typeface="Calibri"/>
              </a:rPr>
              <a:t>the creation and/or expansion of clean-energy technology-based manufacturing businesses</a:t>
            </a:r>
            <a:endParaRPr lang="en-US"/>
          </a:p>
          <a:p>
            <a:pPr marL="426720" lvl="3" indent="-125095">
              <a:buFont typeface="Arial"/>
              <a:buChar char="•"/>
            </a:pPr>
            <a:r>
              <a:rPr lang="en-US">
                <a:latin typeface="Calibri"/>
                <a:cs typeface="Calibri"/>
              </a:rPr>
              <a:t>e.g., electric vehicle  battery manufacturing</a:t>
            </a:r>
            <a:endParaRPr lang="en-US"/>
          </a:p>
          <a:p>
            <a:pPr marL="285750" indent="-285750">
              <a:buFont typeface="Arial"/>
              <a:buChar char="•"/>
            </a:pPr>
            <a:r>
              <a:rPr lang="en-US">
                <a:latin typeface="Calibri"/>
                <a:cs typeface="Calibri"/>
              </a:rPr>
              <a:t>expansion of clean energy-technology-based service businesses</a:t>
            </a:r>
            <a:endParaRPr lang="en-US"/>
          </a:p>
          <a:p>
            <a:pPr marL="585470" lvl="2" indent="-285750">
              <a:buFont typeface="Arial"/>
              <a:buChar char="•"/>
            </a:pPr>
            <a:r>
              <a:rPr lang="en-US">
                <a:latin typeface="Calibri"/>
                <a:cs typeface="Calibri"/>
              </a:rPr>
              <a:t>e.g., energy services companies</a:t>
            </a:r>
            <a:endParaRPr lang="en-US"/>
          </a:p>
        </p:txBody>
      </p:sp>
      <p:sp>
        <p:nvSpPr>
          <p:cNvPr id="4" name="Slide Number Placeholder 3"/>
          <p:cNvSpPr>
            <a:spLocks noGrp="1"/>
          </p:cNvSpPr>
          <p:nvPr>
            <p:ph type="sldNum" sz="quarter" idx="5"/>
          </p:nvPr>
        </p:nvSpPr>
        <p:spPr/>
        <p:txBody>
          <a:bodyPr/>
          <a:lstStyle/>
          <a:p>
            <a:pPr>
              <a:defRPr/>
            </a:pPr>
            <a:fld id="{3C3A632B-FBDE-46D4-BF6F-6D14421E6342}" type="slidenum">
              <a:rPr lang="en-US" smtClean="0"/>
              <a:pPr>
                <a:defRPr/>
              </a:pPr>
              <a:t>7</a:t>
            </a:fld>
            <a:endParaRPr lang="en-US"/>
          </a:p>
        </p:txBody>
      </p:sp>
    </p:spTree>
    <p:extLst>
      <p:ext uri="{BB962C8B-B14F-4D97-AF65-F5344CB8AC3E}">
        <p14:creationId xmlns:p14="http://schemas.microsoft.com/office/powerpoint/2010/main" val="3134597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a:t>investment in property, plant, equipment, and inventory necessary to install and operate clean energy technologies at its new or existing New Jersey-based facilities</a:t>
            </a:r>
          </a:p>
          <a:p>
            <a:pPr marL="426720" lvl="3" indent="-125095">
              <a:buFont typeface="Arial"/>
              <a:buChar char="•"/>
            </a:pPr>
            <a:r>
              <a:rPr lang="en-US">
                <a:latin typeface="Calibri"/>
                <a:cs typeface="Calibri"/>
              </a:rPr>
              <a:t>e.g.,  a NG plant looking to incorporate Hydrogen into their fuel mix – new jobs created to transport H2, store/monitor H2, operate mixing apparatus for fuel, etc.</a:t>
            </a:r>
            <a:endParaRPr lang="en-US"/>
          </a:p>
          <a:p>
            <a:pPr marL="426720" lvl="3" indent="-125095">
              <a:buFont typeface="Arial"/>
              <a:buChar char="•"/>
            </a:pPr>
            <a:r>
              <a:rPr lang="en-US">
                <a:latin typeface="Calibri"/>
                <a:cs typeface="Calibri"/>
              </a:rPr>
              <a:t>on-road charging centers for electric medium-and-heavy-duty trucks</a:t>
            </a:r>
            <a:endParaRPr lang="en-US"/>
          </a:p>
          <a:p>
            <a:pPr marL="285750" indent="-285750">
              <a:buFont typeface="Arial"/>
              <a:buChar char="•"/>
            </a:pPr>
            <a:r>
              <a:rPr lang="en-US">
                <a:latin typeface="Calibri"/>
                <a:cs typeface="Calibri"/>
              </a:rPr>
              <a:t>the creation and/or expansion of clean-energy technology-based manufacturing businesses</a:t>
            </a:r>
            <a:endParaRPr lang="en-US"/>
          </a:p>
          <a:p>
            <a:pPr marL="426720" lvl="3" indent="-125095">
              <a:buFont typeface="Arial"/>
              <a:buChar char="•"/>
            </a:pPr>
            <a:r>
              <a:rPr lang="en-US">
                <a:latin typeface="Calibri"/>
                <a:cs typeface="Calibri"/>
              </a:rPr>
              <a:t>e.g., electric vehicle  battery manufacturing</a:t>
            </a:r>
            <a:endParaRPr lang="en-US"/>
          </a:p>
          <a:p>
            <a:pPr marL="285750" indent="-285750">
              <a:buFont typeface="Arial"/>
              <a:buChar char="•"/>
            </a:pPr>
            <a:r>
              <a:rPr lang="en-US">
                <a:latin typeface="Calibri"/>
                <a:cs typeface="Calibri"/>
              </a:rPr>
              <a:t>expansion of clean energy-technology-based service businesses</a:t>
            </a:r>
            <a:endParaRPr lang="en-US"/>
          </a:p>
          <a:p>
            <a:pPr marL="585470" lvl="2" indent="-285750">
              <a:buFont typeface="Arial"/>
              <a:buChar char="•"/>
            </a:pPr>
            <a:r>
              <a:rPr lang="en-US">
                <a:latin typeface="Calibri"/>
                <a:cs typeface="Calibri"/>
              </a:rPr>
              <a:t>e.g., energy services companies</a:t>
            </a:r>
            <a:endParaRPr lang="en-US"/>
          </a:p>
        </p:txBody>
      </p:sp>
      <p:sp>
        <p:nvSpPr>
          <p:cNvPr id="4" name="Slide Number Placeholder 3"/>
          <p:cNvSpPr>
            <a:spLocks noGrp="1"/>
          </p:cNvSpPr>
          <p:nvPr>
            <p:ph type="sldNum" sz="quarter" idx="5"/>
          </p:nvPr>
        </p:nvSpPr>
        <p:spPr/>
        <p:txBody>
          <a:bodyPr/>
          <a:lstStyle/>
          <a:p>
            <a:pPr>
              <a:defRPr/>
            </a:pPr>
            <a:fld id="{3C3A632B-FBDE-46D4-BF6F-6D14421E6342}" type="slidenum">
              <a:rPr lang="en-US" smtClean="0"/>
              <a:pPr>
                <a:defRPr/>
              </a:pPr>
              <a:t>8</a:t>
            </a:fld>
            <a:endParaRPr lang="en-US"/>
          </a:p>
        </p:txBody>
      </p:sp>
    </p:spTree>
    <p:extLst>
      <p:ext uri="{BB962C8B-B14F-4D97-AF65-F5344CB8AC3E}">
        <p14:creationId xmlns:p14="http://schemas.microsoft.com/office/powerpoint/2010/main" val="1954663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a:t>investment in property, plant, equipment, and inventory necessary to install and operate clean energy technologies at its new or existing New Jersey-based facilities</a:t>
            </a:r>
          </a:p>
          <a:p>
            <a:pPr marL="426720" lvl="3" indent="-125095">
              <a:buFont typeface="Arial"/>
              <a:buChar char="•"/>
            </a:pPr>
            <a:r>
              <a:rPr lang="en-US">
                <a:latin typeface="Calibri"/>
                <a:cs typeface="Calibri"/>
              </a:rPr>
              <a:t>e.g.,  a NG plant looking to incorporate Hydrogen into their fuel mix – new jobs created to transport H2, store/monitor H2, operate mixing apparatus for fuel, etc.</a:t>
            </a:r>
            <a:endParaRPr lang="en-US"/>
          </a:p>
          <a:p>
            <a:pPr marL="426720" lvl="3" indent="-125095">
              <a:buFont typeface="Arial"/>
              <a:buChar char="•"/>
            </a:pPr>
            <a:r>
              <a:rPr lang="en-US">
                <a:latin typeface="Calibri"/>
                <a:cs typeface="Calibri"/>
              </a:rPr>
              <a:t>on-road charging centers for electric medium-and-heavy-duty trucks</a:t>
            </a:r>
            <a:endParaRPr lang="en-US"/>
          </a:p>
          <a:p>
            <a:pPr marL="285750" indent="-285750">
              <a:buFont typeface="Arial"/>
              <a:buChar char="•"/>
            </a:pPr>
            <a:r>
              <a:rPr lang="en-US">
                <a:latin typeface="Calibri"/>
                <a:cs typeface="Calibri"/>
              </a:rPr>
              <a:t>the creation and/or expansion of clean-energy technology-based manufacturing businesses</a:t>
            </a:r>
            <a:endParaRPr lang="en-US"/>
          </a:p>
          <a:p>
            <a:pPr marL="426720" lvl="3" indent="-125095">
              <a:buFont typeface="Arial"/>
              <a:buChar char="•"/>
            </a:pPr>
            <a:r>
              <a:rPr lang="en-US">
                <a:latin typeface="Calibri"/>
                <a:cs typeface="Calibri"/>
              </a:rPr>
              <a:t>e.g., electric vehicle  battery manufacturing</a:t>
            </a:r>
            <a:endParaRPr lang="en-US"/>
          </a:p>
          <a:p>
            <a:pPr marL="285750" indent="-285750">
              <a:buFont typeface="Arial"/>
              <a:buChar char="•"/>
            </a:pPr>
            <a:r>
              <a:rPr lang="en-US">
                <a:latin typeface="Calibri"/>
                <a:cs typeface="Calibri"/>
              </a:rPr>
              <a:t>expansion of clean energy-technology-based service businesses</a:t>
            </a:r>
            <a:endParaRPr lang="en-US"/>
          </a:p>
          <a:p>
            <a:pPr marL="585470" lvl="2" indent="-285750">
              <a:buFont typeface="Arial"/>
              <a:buChar char="•"/>
            </a:pPr>
            <a:r>
              <a:rPr lang="en-US">
                <a:latin typeface="Calibri"/>
                <a:cs typeface="Calibri"/>
              </a:rPr>
              <a:t>e.g., energy services companies</a:t>
            </a:r>
            <a:endParaRPr lang="en-US"/>
          </a:p>
        </p:txBody>
      </p:sp>
      <p:sp>
        <p:nvSpPr>
          <p:cNvPr id="4" name="Slide Number Placeholder 3"/>
          <p:cNvSpPr>
            <a:spLocks noGrp="1"/>
          </p:cNvSpPr>
          <p:nvPr>
            <p:ph type="sldNum" sz="quarter" idx="5"/>
          </p:nvPr>
        </p:nvSpPr>
        <p:spPr/>
        <p:txBody>
          <a:bodyPr/>
          <a:lstStyle/>
          <a:p>
            <a:pPr>
              <a:defRPr/>
            </a:pPr>
            <a:fld id="{3C3A632B-FBDE-46D4-BF6F-6D14421E6342}" type="slidenum">
              <a:rPr lang="en-US" smtClean="0"/>
              <a:pPr>
                <a:defRPr/>
              </a:pPr>
              <a:t>9</a:t>
            </a:fld>
            <a:endParaRPr lang="en-US"/>
          </a:p>
        </p:txBody>
      </p:sp>
    </p:spTree>
    <p:extLst>
      <p:ext uri="{BB962C8B-B14F-4D97-AF65-F5344CB8AC3E}">
        <p14:creationId xmlns:p14="http://schemas.microsoft.com/office/powerpoint/2010/main" val="2833760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a:t>investment in property, plant, equipment, and inventory necessary to install and operate clean energy technologies at its new or existing New Jersey-based facilities</a:t>
            </a:r>
          </a:p>
          <a:p>
            <a:pPr marL="426720" lvl="3" indent="-125095">
              <a:buFont typeface="Arial"/>
              <a:buChar char="•"/>
            </a:pPr>
            <a:r>
              <a:rPr lang="en-US">
                <a:latin typeface="Calibri"/>
                <a:cs typeface="Calibri"/>
              </a:rPr>
              <a:t>e.g.,  a NG plant looking to incorporate Hydrogen into their fuel mix – new jobs created to transport H2, store/monitor H2, operate mixing apparatus for fuel, etc.</a:t>
            </a:r>
            <a:endParaRPr lang="en-US"/>
          </a:p>
          <a:p>
            <a:pPr marL="426720" lvl="3" indent="-125095">
              <a:buFont typeface="Arial"/>
              <a:buChar char="•"/>
            </a:pPr>
            <a:r>
              <a:rPr lang="en-US">
                <a:latin typeface="Calibri"/>
                <a:cs typeface="Calibri"/>
              </a:rPr>
              <a:t>on-road charging centers for electric medium-and-heavy-duty trucks</a:t>
            </a:r>
            <a:endParaRPr lang="en-US"/>
          </a:p>
          <a:p>
            <a:pPr marL="285750" indent="-285750">
              <a:buFont typeface="Arial"/>
              <a:buChar char="•"/>
            </a:pPr>
            <a:r>
              <a:rPr lang="en-US">
                <a:latin typeface="Calibri"/>
                <a:cs typeface="Calibri"/>
              </a:rPr>
              <a:t>the creation and/or expansion of clean-energy technology-based manufacturing businesses</a:t>
            </a:r>
            <a:endParaRPr lang="en-US"/>
          </a:p>
          <a:p>
            <a:pPr marL="426720" lvl="3" indent="-125095">
              <a:buFont typeface="Arial"/>
              <a:buChar char="•"/>
            </a:pPr>
            <a:r>
              <a:rPr lang="en-US">
                <a:latin typeface="Calibri"/>
                <a:cs typeface="Calibri"/>
              </a:rPr>
              <a:t>e.g., electric vehicle  battery manufacturing</a:t>
            </a:r>
            <a:endParaRPr lang="en-US"/>
          </a:p>
          <a:p>
            <a:pPr marL="285750" indent="-285750">
              <a:buFont typeface="Arial"/>
              <a:buChar char="•"/>
            </a:pPr>
            <a:r>
              <a:rPr lang="en-US">
                <a:latin typeface="Calibri"/>
                <a:cs typeface="Calibri"/>
              </a:rPr>
              <a:t>expansion of clean energy-technology-based service businesses</a:t>
            </a:r>
            <a:endParaRPr lang="en-US"/>
          </a:p>
          <a:p>
            <a:pPr marL="585470" lvl="2" indent="-285750">
              <a:buFont typeface="Arial"/>
              <a:buChar char="•"/>
            </a:pPr>
            <a:r>
              <a:rPr lang="en-US">
                <a:latin typeface="Calibri"/>
                <a:cs typeface="Calibri"/>
              </a:rPr>
              <a:t>e.g., energy services companies</a:t>
            </a:r>
            <a:endParaRPr lang="en-US"/>
          </a:p>
        </p:txBody>
      </p:sp>
      <p:sp>
        <p:nvSpPr>
          <p:cNvPr id="4" name="Slide Number Placeholder 3"/>
          <p:cNvSpPr>
            <a:spLocks noGrp="1"/>
          </p:cNvSpPr>
          <p:nvPr>
            <p:ph type="sldNum" sz="quarter" idx="5"/>
          </p:nvPr>
        </p:nvSpPr>
        <p:spPr/>
        <p:txBody>
          <a:bodyPr/>
          <a:lstStyle/>
          <a:p>
            <a:pPr>
              <a:defRPr/>
            </a:pPr>
            <a:fld id="{3C3A632B-FBDE-46D4-BF6F-6D14421E6342}" type="slidenum">
              <a:rPr lang="en-US" smtClean="0"/>
              <a:pPr>
                <a:defRPr/>
              </a:pPr>
              <a:t>10</a:t>
            </a:fld>
            <a:endParaRPr lang="en-US"/>
          </a:p>
        </p:txBody>
      </p:sp>
    </p:spTree>
    <p:extLst>
      <p:ext uri="{BB962C8B-B14F-4D97-AF65-F5344CB8AC3E}">
        <p14:creationId xmlns:p14="http://schemas.microsoft.com/office/powerpoint/2010/main" val="770995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E364D-C286-4E66-A9AE-60F5D592A5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4495AC-7039-4B53-9A0A-A52AA5ED21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BDB9A0-9C3F-4AD9-961C-57107605E3C2}"/>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5" name="Footer Placeholder 4">
            <a:extLst>
              <a:ext uri="{FF2B5EF4-FFF2-40B4-BE49-F238E27FC236}">
                <a16:creationId xmlns:a16="http://schemas.microsoft.com/office/drawing/2014/main" id="{36FC3307-8F48-4072-9C30-1F19AE157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7466B-E1D7-4042-9EEA-08FFABF5B794}"/>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957235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486BB-78D3-4F82-9A20-035D2FD20C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A8AE25-9F1D-4577-83C3-4D3BF3E441D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6D203D-2823-4687-AD01-A97388195957}"/>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5" name="Footer Placeholder 4">
            <a:extLst>
              <a:ext uri="{FF2B5EF4-FFF2-40B4-BE49-F238E27FC236}">
                <a16:creationId xmlns:a16="http://schemas.microsoft.com/office/drawing/2014/main" id="{BE5ECC01-0906-43B0-8A2F-D716093C2E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AC5D8F-2618-4068-ACF2-DEAE7C4A4A1A}"/>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3094276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02F3BC-8804-4F3E-A1FC-D0F6E30753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CF1126-D372-4BB5-BB12-B999DFB50B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638CC-D615-47FD-A5FD-699748034229}"/>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5" name="Footer Placeholder 4">
            <a:extLst>
              <a:ext uri="{FF2B5EF4-FFF2-40B4-BE49-F238E27FC236}">
                <a16:creationId xmlns:a16="http://schemas.microsoft.com/office/drawing/2014/main" id="{D7BA5A9A-392A-482D-BCA5-2FAAC310A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AEE24-402D-4B47-9CC4-12BBC6780497}"/>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1672403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7A699-7CDF-4C28-B869-8D0BC059FC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50E252-1CF3-419D-97E6-00D8872D70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3DD7A5-352B-4D67-9ED4-DB351D69D9B0}"/>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5" name="Footer Placeholder 4">
            <a:extLst>
              <a:ext uri="{FF2B5EF4-FFF2-40B4-BE49-F238E27FC236}">
                <a16:creationId xmlns:a16="http://schemas.microsoft.com/office/drawing/2014/main" id="{062CC09F-EB2B-4833-88C8-905C310474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DF34A0-93BD-4FE6-8EB8-549E743157E2}"/>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3729544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D3E8B-EE27-44B0-A573-F5A36FF407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619687-B17B-4795-B967-0387611B62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0831D42-2313-4666-A007-AFCBA71BE7A2}"/>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5" name="Footer Placeholder 4">
            <a:extLst>
              <a:ext uri="{FF2B5EF4-FFF2-40B4-BE49-F238E27FC236}">
                <a16:creationId xmlns:a16="http://schemas.microsoft.com/office/drawing/2014/main" id="{DD6D7F25-829B-4017-8670-D83EBE36DA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BF7CD9-23E4-4051-885E-0A7E5A818A89}"/>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402974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1D8AF-E26B-4715-943D-97AAE88A8A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B660B1-55A7-469B-95DD-1229CC10F2C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8EB2EA-B063-4E18-90C5-3ED60DF313A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44CD5D-D994-4AE0-9563-7B65EA553C2A}"/>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6" name="Footer Placeholder 5">
            <a:extLst>
              <a:ext uri="{FF2B5EF4-FFF2-40B4-BE49-F238E27FC236}">
                <a16:creationId xmlns:a16="http://schemas.microsoft.com/office/drawing/2014/main" id="{9CA2BF5A-6D7B-40D3-8320-5D1848C4CD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A58B1F-E318-42AD-A514-0510E6F6B147}"/>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3321724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59690-DB53-4E85-A99D-0A3C1A9C20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93F98D-08E4-4903-A3EC-FC54A4C4B5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7FD812-531B-4013-9C49-EB7996B4DB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77C830-86C5-4F6D-891A-09C1C2275F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F16B9C4-3683-444A-848D-45EC9497BA3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F98C6C-F20C-4AD0-A2A7-4A133EDAE857}"/>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8" name="Footer Placeholder 7">
            <a:extLst>
              <a:ext uri="{FF2B5EF4-FFF2-40B4-BE49-F238E27FC236}">
                <a16:creationId xmlns:a16="http://schemas.microsoft.com/office/drawing/2014/main" id="{DE6891C8-5905-41CA-93CE-881B8F388C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30A45A-7DBF-4287-943D-984E6D7E07E8}"/>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3425256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745A5-0561-453D-9F01-69F84162EB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A8CEE5-B811-4F6A-A2DD-AEE15836CBF5}"/>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4" name="Footer Placeholder 3">
            <a:extLst>
              <a:ext uri="{FF2B5EF4-FFF2-40B4-BE49-F238E27FC236}">
                <a16:creationId xmlns:a16="http://schemas.microsoft.com/office/drawing/2014/main" id="{F2D1072C-B608-44C8-805B-47EAA09A441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323C72-C81A-4D6F-8D26-8ECE7E6ED058}"/>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2786941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658C2B-4CA6-4A9E-8026-3FD68A4AEA2E}"/>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3" name="Footer Placeholder 2">
            <a:extLst>
              <a:ext uri="{FF2B5EF4-FFF2-40B4-BE49-F238E27FC236}">
                <a16:creationId xmlns:a16="http://schemas.microsoft.com/office/drawing/2014/main" id="{34364172-F52E-429C-BD5C-D9C5856447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59D4E9-8718-4033-A187-504F84D5B38C}"/>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228384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4BCDC-495E-446A-BCE6-944FFA6C5A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1F2BC-1DF6-4F12-8C08-AF17526D43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B3B5BD-DA9A-4206-B2F4-D5C1857CEB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766663A-CFA5-4EC1-80FF-960080A1247F}"/>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6" name="Footer Placeholder 5">
            <a:extLst>
              <a:ext uri="{FF2B5EF4-FFF2-40B4-BE49-F238E27FC236}">
                <a16:creationId xmlns:a16="http://schemas.microsoft.com/office/drawing/2014/main" id="{A29E3BB3-8576-468D-882A-9C9C960807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CA3FD6-4F32-424C-8389-C2C085D36A0D}"/>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142119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E069C-3ABE-4EB8-8FF8-DB1F8074E5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F578FC-D7A1-4479-AD00-82D69A7B6D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61A1A6-D2AC-4640-A5E9-1241699AAB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490F93B-78A8-4D79-BD30-921D4D88E6B0}"/>
              </a:ext>
            </a:extLst>
          </p:cNvPr>
          <p:cNvSpPr>
            <a:spLocks noGrp="1"/>
          </p:cNvSpPr>
          <p:nvPr>
            <p:ph type="dt" sz="half" idx="10"/>
          </p:nvPr>
        </p:nvSpPr>
        <p:spPr/>
        <p:txBody>
          <a:bodyPr/>
          <a:lstStyle/>
          <a:p>
            <a:fld id="{C400D6E0-D02C-4261-9A33-7AC0FB79BA84}" type="datetimeFigureOut">
              <a:rPr lang="en-US" smtClean="0"/>
              <a:t>11/28/2022</a:t>
            </a:fld>
            <a:endParaRPr lang="en-US"/>
          </a:p>
        </p:txBody>
      </p:sp>
      <p:sp>
        <p:nvSpPr>
          <p:cNvPr id="6" name="Footer Placeholder 5">
            <a:extLst>
              <a:ext uri="{FF2B5EF4-FFF2-40B4-BE49-F238E27FC236}">
                <a16:creationId xmlns:a16="http://schemas.microsoft.com/office/drawing/2014/main" id="{D43EE378-ED01-4ACB-9F50-06C0C0FB18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1FF301-31FB-4693-8EE2-0548F905F46B}"/>
              </a:ext>
            </a:extLst>
          </p:cNvPr>
          <p:cNvSpPr>
            <a:spLocks noGrp="1"/>
          </p:cNvSpPr>
          <p:nvPr>
            <p:ph type="sldNum" sz="quarter" idx="12"/>
          </p:nvPr>
        </p:nvSpPr>
        <p:spPr/>
        <p:txBody>
          <a:bodyPr/>
          <a:lstStyle/>
          <a:p>
            <a:fld id="{B0666328-53CF-494A-AB81-FD25EDC2D8F4}" type="slidenum">
              <a:rPr lang="en-US" smtClean="0"/>
              <a:t>‹#›</a:t>
            </a:fld>
            <a:endParaRPr lang="en-US"/>
          </a:p>
        </p:txBody>
      </p:sp>
    </p:spTree>
    <p:extLst>
      <p:ext uri="{BB962C8B-B14F-4D97-AF65-F5344CB8AC3E}">
        <p14:creationId xmlns:p14="http://schemas.microsoft.com/office/powerpoint/2010/main" val="653875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CB7A1E-DFCD-4EDD-9044-908C575B2C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81C80-FEAB-4A5C-9F34-13F9EDF256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068331-845B-4CFD-AB65-B9B9841D94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00D6E0-D02C-4261-9A33-7AC0FB79BA84}" type="datetimeFigureOut">
              <a:rPr lang="en-US" smtClean="0"/>
              <a:t>11/28/2022</a:t>
            </a:fld>
            <a:endParaRPr lang="en-US"/>
          </a:p>
        </p:txBody>
      </p:sp>
      <p:sp>
        <p:nvSpPr>
          <p:cNvPr id="5" name="Footer Placeholder 4">
            <a:extLst>
              <a:ext uri="{FF2B5EF4-FFF2-40B4-BE49-F238E27FC236}">
                <a16:creationId xmlns:a16="http://schemas.microsoft.com/office/drawing/2014/main" id="{AE6A9939-C69E-4B90-8EDF-F9B482D346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066DEB-9D82-4D73-8378-18B23B9DC0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66328-53CF-494A-AB81-FD25EDC2D8F4}" type="slidenum">
              <a:rPr lang="en-US" smtClean="0"/>
              <a:t>‹#›</a:t>
            </a:fld>
            <a:endParaRPr lang="en-US"/>
          </a:p>
        </p:txBody>
      </p:sp>
    </p:spTree>
    <p:extLst>
      <p:ext uri="{BB962C8B-B14F-4D97-AF65-F5344CB8AC3E}">
        <p14:creationId xmlns:p14="http://schemas.microsoft.com/office/powerpoint/2010/main" val="2917586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GetInternet.Gov"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5999" y="758952"/>
            <a:ext cx="5059680" cy="3566160"/>
          </a:xfrm>
        </p:spPr>
        <p:txBody>
          <a:bodyPr>
            <a:normAutofit/>
          </a:bodyPr>
          <a:lstStyle/>
          <a:p>
            <a:r>
              <a:rPr lang="en-US" sz="3200">
                <a:latin typeface="Century Schoolbook" panose="02040604050505020304" pitchFamily="18" charset="0"/>
                <a:ea typeface="Microsoft JhengHei" panose="020B0604030504040204" pitchFamily="34" charset="-120"/>
              </a:rPr>
              <a:t>Infrastructure Investment and Jobs Act (IIJA)</a:t>
            </a:r>
            <a:endParaRPr lang="en-US" sz="3200" b="1">
              <a:latin typeface="Century Schoolbook" panose="02040604050505020304" pitchFamily="18" charset="0"/>
              <a:ea typeface="Microsoft JhengHei" panose="020B0604030504040204" pitchFamily="34" charset="-120"/>
            </a:endParaRPr>
          </a:p>
        </p:txBody>
      </p:sp>
      <p:sp>
        <p:nvSpPr>
          <p:cNvPr id="6" name="Footer Placeholder 3">
            <a:extLst>
              <a:ext uri="{FF2B5EF4-FFF2-40B4-BE49-F238E27FC236}">
                <a16:creationId xmlns:a16="http://schemas.microsoft.com/office/drawing/2014/main" id="{8F313C4A-18A4-4128-988C-93B3B558EBD6}"/>
              </a:ext>
            </a:extLst>
          </p:cNvPr>
          <p:cNvSpPr>
            <a:spLocks noGrp="1"/>
          </p:cNvSpPr>
          <p:nvPr>
            <p:ph type="ftr" sz="quarter" idx="11"/>
          </p:nvPr>
        </p:nvSpPr>
        <p:spPr/>
        <p:txBody>
          <a:bodyPr>
            <a:normAutofit/>
          </a:bodyPr>
          <a:lstStyle/>
          <a:p>
            <a:pPr>
              <a:spcAft>
                <a:spcPts val="600"/>
              </a:spcAft>
            </a:pPr>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087" y="758952"/>
            <a:ext cx="4839669" cy="4839669"/>
          </a:xfrm>
          <a:prstGeom prst="rect">
            <a:avLst/>
          </a:prstGeom>
        </p:spPr>
      </p:pic>
    </p:spTree>
    <p:extLst>
      <p:ext uri="{BB962C8B-B14F-4D97-AF65-F5344CB8AC3E}">
        <p14:creationId xmlns:p14="http://schemas.microsoft.com/office/powerpoint/2010/main" val="2027570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FD0D-9673-4F91-90EC-713A4A651217}"/>
              </a:ext>
            </a:extLst>
          </p:cNvPr>
          <p:cNvSpPr>
            <a:spLocks noGrp="1"/>
          </p:cNvSpPr>
          <p:nvPr>
            <p:ph type="title"/>
          </p:nvPr>
        </p:nvSpPr>
        <p:spPr>
          <a:xfrm>
            <a:off x="162075" y="549184"/>
            <a:ext cx="11725312" cy="439639"/>
          </a:xfrm>
        </p:spPr>
        <p:txBody>
          <a:bodyPr>
            <a:noAutofit/>
          </a:bodyPr>
          <a:lstStyle/>
          <a:p>
            <a:pPr marL="0" lvl="1"/>
            <a:r>
              <a:rPr lang="en-US" sz="2600">
                <a:cs typeface="Arial"/>
              </a:rPr>
              <a:t>Workforce Development as a Strategy to Win Funds and Deploy Funds More Effectively and Efficiently </a:t>
            </a:r>
          </a:p>
        </p:txBody>
      </p:sp>
      <p:sp>
        <p:nvSpPr>
          <p:cNvPr id="3" name="TextBox 2">
            <a:extLst>
              <a:ext uri="{FF2B5EF4-FFF2-40B4-BE49-F238E27FC236}">
                <a16:creationId xmlns:a16="http://schemas.microsoft.com/office/drawing/2014/main" id="{636C2A55-77F0-4D0D-82DC-D0A5BFD80D32}"/>
              </a:ext>
            </a:extLst>
          </p:cNvPr>
          <p:cNvSpPr txBox="1"/>
          <p:nvPr/>
        </p:nvSpPr>
        <p:spPr>
          <a:xfrm>
            <a:off x="337309" y="1350628"/>
            <a:ext cx="11184927" cy="5268286"/>
          </a:xfrm>
          <a:prstGeom prst="rect">
            <a:avLst/>
          </a:prstGeom>
          <a:noFill/>
        </p:spPr>
        <p:txBody>
          <a:bodyPr wrap="square" lIns="93297" tIns="46649" rIns="93297" bIns="46649" rtlCol="0" anchor="t">
            <a:noAutofit/>
          </a:bodyPr>
          <a:lstStyle/>
          <a:p>
            <a:pPr marL="0" lvl="1"/>
            <a:r>
              <a:rPr lang="en-US" sz="1840" b="1">
                <a:solidFill>
                  <a:schemeClr val="accent1"/>
                </a:solidFill>
                <a:cs typeface="Arial"/>
              </a:rPr>
              <a:t>Comprehensive State Strategy to Win Funds</a:t>
            </a:r>
          </a:p>
          <a:p>
            <a:pPr marL="800100" lvl="2" indent="-342900">
              <a:buFont typeface="Arial" panose="020B0604020202020204" pitchFamily="34" charset="0"/>
              <a:buChar char="•"/>
            </a:pPr>
            <a:r>
              <a:rPr lang="en-US" sz="1840">
                <a:cs typeface="Arial"/>
              </a:rPr>
              <a:t>IIJA funds are more likely to go to a program with a comprehensive workforce strategy</a:t>
            </a:r>
          </a:p>
          <a:p>
            <a:pPr marL="800100" lvl="2" indent="-342900">
              <a:buFont typeface="Arial" panose="020B0604020202020204" pitchFamily="34" charset="0"/>
              <a:buChar char="•"/>
            </a:pPr>
            <a:r>
              <a:rPr lang="en-US" sz="1840">
                <a:cs typeface="Arial"/>
              </a:rPr>
              <a:t>The Federal Government is interested in seeing strategies that address the </a:t>
            </a:r>
            <a:r>
              <a:rPr lang="en-US" sz="1840" b="1">
                <a:cs typeface="Arial"/>
              </a:rPr>
              <a:t>affordability and low supply of training programs</a:t>
            </a:r>
            <a:r>
              <a:rPr lang="en-US" sz="1840">
                <a:cs typeface="Arial"/>
              </a:rPr>
              <a:t>, </a:t>
            </a:r>
            <a:r>
              <a:rPr lang="en-US" sz="1840" b="1">
                <a:cs typeface="Arial"/>
              </a:rPr>
              <a:t>low job quality</a:t>
            </a:r>
            <a:r>
              <a:rPr lang="en-US" sz="1840">
                <a:cs typeface="Arial"/>
              </a:rPr>
              <a:t>, </a:t>
            </a:r>
            <a:r>
              <a:rPr lang="en-US" sz="1840" b="1">
                <a:cs typeface="Arial"/>
              </a:rPr>
              <a:t>discrimination and harassment</a:t>
            </a:r>
            <a:r>
              <a:rPr lang="en-US" sz="1840">
                <a:cs typeface="Arial"/>
              </a:rPr>
              <a:t>, and </a:t>
            </a:r>
            <a:r>
              <a:rPr lang="en-US" sz="1840" b="1">
                <a:cs typeface="Arial"/>
              </a:rPr>
              <a:t>knowledge and awareness </a:t>
            </a:r>
            <a:r>
              <a:rPr lang="en-US" sz="1840">
                <a:cs typeface="Arial"/>
              </a:rPr>
              <a:t>of jobs in this sector</a:t>
            </a:r>
          </a:p>
          <a:p>
            <a:pPr marL="800100" lvl="2" indent="-342900">
              <a:buFont typeface="Arial" panose="020B0604020202020204" pitchFamily="34" charset="0"/>
              <a:buChar char="•"/>
            </a:pPr>
            <a:r>
              <a:rPr lang="en-US" sz="1840">
                <a:cs typeface="Arial"/>
              </a:rPr>
              <a:t>The IIJA is </a:t>
            </a:r>
            <a:r>
              <a:rPr lang="en-US" sz="1840" b="1">
                <a:cs typeface="Arial"/>
              </a:rPr>
              <a:t>expanding the flexibility </a:t>
            </a:r>
            <a:r>
              <a:rPr lang="en-US" sz="1840">
                <a:cs typeface="Arial"/>
              </a:rPr>
              <a:t>of some grants to be used for workforce development</a:t>
            </a:r>
          </a:p>
          <a:p>
            <a:pPr marL="800100" lvl="2" indent="-342900">
              <a:buFont typeface="Arial" panose="020B0604020202020204" pitchFamily="34" charset="0"/>
              <a:buChar char="•"/>
            </a:pPr>
            <a:r>
              <a:rPr lang="en-US" sz="1840" b="1">
                <a:cs typeface="Arial"/>
              </a:rPr>
              <a:t>Local hire </a:t>
            </a:r>
            <a:r>
              <a:rPr lang="en-US" sz="1840">
                <a:cs typeface="Arial"/>
              </a:rPr>
              <a:t>opportunities allow for local, geographic, or economic hiring preferences by any sub-grantee</a:t>
            </a:r>
          </a:p>
          <a:p>
            <a:pPr marL="800100" lvl="2" indent="-342900">
              <a:buFont typeface="Arial" panose="020B0604020202020204" pitchFamily="34" charset="0"/>
              <a:buChar char="•"/>
            </a:pPr>
            <a:endParaRPr lang="en-US" sz="1840" b="1">
              <a:cs typeface="Arial"/>
            </a:endParaRPr>
          </a:p>
          <a:p>
            <a:pPr marL="0" lvl="1"/>
            <a:r>
              <a:rPr lang="en-US" sz="1840" b="1">
                <a:solidFill>
                  <a:schemeClr val="accent1"/>
                </a:solidFill>
                <a:cs typeface="Arial"/>
              </a:rPr>
              <a:t>Spend Funds More Efficiently</a:t>
            </a:r>
          </a:p>
          <a:p>
            <a:pPr marL="800100" lvl="2" indent="-342900">
              <a:buFont typeface="Arial" panose="020B0604020202020204" pitchFamily="34" charset="0"/>
              <a:buChar char="•"/>
            </a:pPr>
            <a:r>
              <a:rPr lang="en-US" sz="1840">
                <a:cs typeface="Arial"/>
              </a:rPr>
              <a:t>A more robust and highly skilled workforce can help us combat inflationary pressures as well as spend the money more efficiently</a:t>
            </a:r>
          </a:p>
          <a:p>
            <a:pPr marL="800100" lvl="2" indent="-342900">
              <a:buFont typeface="Arial" panose="020B0604020202020204" pitchFamily="34" charset="0"/>
              <a:buChar char="•"/>
            </a:pPr>
            <a:r>
              <a:rPr lang="en-US" sz="1840" b="1">
                <a:cs typeface="Arial"/>
              </a:rPr>
              <a:t>Ensure workforce development achieves equity goals</a:t>
            </a:r>
          </a:p>
        </p:txBody>
      </p:sp>
    </p:spTree>
    <p:extLst>
      <p:ext uri="{BB962C8B-B14F-4D97-AF65-F5344CB8AC3E}">
        <p14:creationId xmlns:p14="http://schemas.microsoft.com/office/powerpoint/2010/main" val="2447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695E387-E9A8-41E8-919D-C9EAAC3E58E8}"/>
              </a:ext>
            </a:extLst>
          </p:cNvPr>
          <p:cNvSpPr>
            <a:spLocks noGrp="1"/>
          </p:cNvSpPr>
          <p:nvPr>
            <p:ph type="title"/>
          </p:nvPr>
        </p:nvSpPr>
        <p:spPr/>
        <p:txBody>
          <a:bodyPr/>
          <a:lstStyle/>
          <a:p>
            <a:r>
              <a:rPr lang="en-US"/>
              <a:t>IIJA – What is it?</a:t>
            </a:r>
          </a:p>
        </p:txBody>
      </p:sp>
      <p:sp>
        <p:nvSpPr>
          <p:cNvPr id="9" name="Content Placeholder 8">
            <a:extLst>
              <a:ext uri="{FF2B5EF4-FFF2-40B4-BE49-F238E27FC236}">
                <a16:creationId xmlns:a16="http://schemas.microsoft.com/office/drawing/2014/main" id="{BED4267C-1124-417C-8E90-1046D08B2FEF}"/>
              </a:ext>
            </a:extLst>
          </p:cNvPr>
          <p:cNvSpPr>
            <a:spLocks noGrp="1"/>
          </p:cNvSpPr>
          <p:nvPr>
            <p:ph sz="half" idx="1"/>
          </p:nvPr>
        </p:nvSpPr>
        <p:spPr>
          <a:xfrm>
            <a:off x="838200" y="3257549"/>
            <a:ext cx="5181600" cy="2919413"/>
          </a:xfrm>
        </p:spPr>
        <p:txBody>
          <a:bodyPr>
            <a:normAutofit fontScale="92500" lnSpcReduction="20000"/>
          </a:bodyPr>
          <a:lstStyle/>
          <a:p>
            <a:pPr marL="0" indent="0">
              <a:buNone/>
            </a:pPr>
            <a:r>
              <a:rPr lang="en-US" b="1"/>
              <a:t>Five modalities: </a:t>
            </a:r>
          </a:p>
          <a:p>
            <a:r>
              <a:rPr lang="en-US"/>
              <a:t>Existing Roadway and Bridge Maintenance</a:t>
            </a:r>
          </a:p>
          <a:p>
            <a:r>
              <a:rPr lang="en-US"/>
              <a:t>Transit</a:t>
            </a:r>
          </a:p>
          <a:p>
            <a:r>
              <a:rPr lang="en-US"/>
              <a:t>Climate</a:t>
            </a:r>
          </a:p>
          <a:p>
            <a:r>
              <a:rPr lang="en-US"/>
              <a:t>Water, and </a:t>
            </a:r>
          </a:p>
          <a:p>
            <a:r>
              <a:rPr lang="en-US"/>
              <a:t>Broadband and Cybersecurity</a:t>
            </a:r>
          </a:p>
          <a:p>
            <a:pPr marL="0" indent="0">
              <a:buNone/>
            </a:pPr>
            <a:endParaRPr lang="en-US"/>
          </a:p>
        </p:txBody>
      </p:sp>
      <p:sp>
        <p:nvSpPr>
          <p:cNvPr id="10" name="Content Placeholder 9">
            <a:extLst>
              <a:ext uri="{FF2B5EF4-FFF2-40B4-BE49-F238E27FC236}">
                <a16:creationId xmlns:a16="http://schemas.microsoft.com/office/drawing/2014/main" id="{FE8B0F11-5B5E-47DC-A253-A1B5D582A8C0}"/>
              </a:ext>
            </a:extLst>
          </p:cNvPr>
          <p:cNvSpPr>
            <a:spLocks noGrp="1"/>
          </p:cNvSpPr>
          <p:nvPr>
            <p:ph sz="half" idx="2"/>
          </p:nvPr>
        </p:nvSpPr>
        <p:spPr>
          <a:xfrm>
            <a:off x="6257925" y="3267074"/>
            <a:ext cx="5181600" cy="2919414"/>
          </a:xfrm>
        </p:spPr>
        <p:txBody>
          <a:bodyPr>
            <a:normAutofit fontScale="92500" lnSpcReduction="20000"/>
          </a:bodyPr>
          <a:lstStyle/>
          <a:p>
            <a:pPr marL="0" indent="0">
              <a:buNone/>
            </a:pPr>
            <a:r>
              <a:rPr lang="en-US" b="1"/>
              <a:t>Four themes:</a:t>
            </a:r>
          </a:p>
          <a:p>
            <a:r>
              <a:rPr lang="en-US"/>
              <a:t>Equity</a:t>
            </a:r>
          </a:p>
          <a:p>
            <a:r>
              <a:rPr lang="en-US"/>
              <a:t>Sustainability</a:t>
            </a:r>
          </a:p>
          <a:p>
            <a:r>
              <a:rPr lang="en-US"/>
              <a:t>Reliability</a:t>
            </a:r>
          </a:p>
          <a:p>
            <a:r>
              <a:rPr lang="en-US"/>
              <a:t>Safety</a:t>
            </a:r>
          </a:p>
        </p:txBody>
      </p:sp>
      <p:sp>
        <p:nvSpPr>
          <p:cNvPr id="12" name="TextBox 11">
            <a:extLst>
              <a:ext uri="{FF2B5EF4-FFF2-40B4-BE49-F238E27FC236}">
                <a16:creationId xmlns:a16="http://schemas.microsoft.com/office/drawing/2014/main" id="{B9DD1B61-248F-41FE-9B7A-006D721983D1}"/>
              </a:ext>
            </a:extLst>
          </p:cNvPr>
          <p:cNvSpPr txBox="1"/>
          <p:nvPr/>
        </p:nvSpPr>
        <p:spPr>
          <a:xfrm>
            <a:off x="838200" y="1476462"/>
            <a:ext cx="10601326" cy="1569660"/>
          </a:xfrm>
          <a:prstGeom prst="rect">
            <a:avLst/>
          </a:prstGeom>
          <a:noFill/>
        </p:spPr>
        <p:txBody>
          <a:bodyPr wrap="square" rtlCol="0">
            <a:spAutoFit/>
          </a:bodyPr>
          <a:lstStyle/>
          <a:p>
            <a:r>
              <a:rPr lang="en-US" sz="2400" b="1"/>
              <a:t>An Enhanced Highway Reauthorization Bill Split Across Two Buckets:</a:t>
            </a:r>
          </a:p>
          <a:p>
            <a:pPr marL="285750" indent="-285750">
              <a:buFont typeface="Arial" panose="020B0604020202020204" pitchFamily="34" charset="0"/>
              <a:buChar char="•"/>
            </a:pPr>
            <a:r>
              <a:rPr lang="en-US" sz="2400"/>
              <a:t>Formula Funds: $14.2B has been awarded to NJ</a:t>
            </a:r>
          </a:p>
          <a:p>
            <a:pPr marL="285750" indent="-285750">
              <a:buFont typeface="Arial" panose="020B0604020202020204" pitchFamily="34" charset="0"/>
              <a:buChar char="•"/>
            </a:pPr>
            <a:r>
              <a:rPr lang="en-US" sz="2400"/>
              <a:t>Discretionary Grants: If NJ receives the same proportion of competitive grants, the state could win a further $2.5B</a:t>
            </a:r>
          </a:p>
        </p:txBody>
      </p:sp>
    </p:spTree>
    <p:extLst>
      <p:ext uri="{BB962C8B-B14F-4D97-AF65-F5344CB8AC3E}">
        <p14:creationId xmlns:p14="http://schemas.microsoft.com/office/powerpoint/2010/main" val="2189361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65125-FD23-46D3-8D57-CF01EE3452C7}"/>
              </a:ext>
            </a:extLst>
          </p:cNvPr>
          <p:cNvSpPr>
            <a:spLocks noGrp="1"/>
          </p:cNvSpPr>
          <p:nvPr>
            <p:ph type="title"/>
          </p:nvPr>
        </p:nvSpPr>
        <p:spPr/>
        <p:txBody>
          <a:bodyPr/>
          <a:lstStyle/>
          <a:p>
            <a:r>
              <a:rPr lang="en-US"/>
              <a:t>IIJA – Mission and Methods</a:t>
            </a:r>
          </a:p>
        </p:txBody>
      </p:sp>
      <p:sp>
        <p:nvSpPr>
          <p:cNvPr id="3" name="Content Placeholder 2">
            <a:extLst>
              <a:ext uri="{FF2B5EF4-FFF2-40B4-BE49-F238E27FC236}">
                <a16:creationId xmlns:a16="http://schemas.microsoft.com/office/drawing/2014/main" id="{0200236E-882F-40A2-944F-4132837655F0}"/>
              </a:ext>
            </a:extLst>
          </p:cNvPr>
          <p:cNvSpPr>
            <a:spLocks noGrp="1"/>
          </p:cNvSpPr>
          <p:nvPr>
            <p:ph idx="1"/>
          </p:nvPr>
        </p:nvSpPr>
        <p:spPr/>
        <p:txBody>
          <a:bodyPr/>
          <a:lstStyle/>
          <a:p>
            <a:pPr marL="514350" indent="-514350">
              <a:buFont typeface="+mj-lt"/>
              <a:buAutoNum type="arabicPeriod"/>
            </a:pPr>
            <a:r>
              <a:rPr lang="en-US"/>
              <a:t>Ensure </a:t>
            </a:r>
            <a:r>
              <a:rPr lang="en-US" b="1"/>
              <a:t>efficient and equitable deployment </a:t>
            </a:r>
            <a:r>
              <a:rPr lang="en-US"/>
              <a:t>of funds, by :</a:t>
            </a:r>
          </a:p>
          <a:p>
            <a:pPr marL="914400" lvl="1" indent="-457200">
              <a:buFont typeface="+mj-lt"/>
              <a:buAutoNum type="alphaLcParenR"/>
            </a:pPr>
            <a:r>
              <a:rPr lang="en-US"/>
              <a:t>Coordinating state government entities,</a:t>
            </a:r>
          </a:p>
          <a:p>
            <a:pPr marL="914400" lvl="1" indent="-457200">
              <a:buFont typeface="+mj-lt"/>
              <a:buAutoNum type="alphaLcParenR"/>
            </a:pPr>
            <a:r>
              <a:rPr lang="en-US"/>
              <a:t>Working with local and county partners, and</a:t>
            </a:r>
          </a:p>
          <a:p>
            <a:pPr marL="914400" lvl="1" indent="-457200">
              <a:buFont typeface="+mj-lt"/>
              <a:buAutoNum type="alphaLcParenR"/>
            </a:pPr>
            <a:r>
              <a:rPr lang="en-US"/>
              <a:t>Leveraging private sector resources where appropriate.</a:t>
            </a:r>
          </a:p>
          <a:p>
            <a:pPr marL="514350" indent="-514350">
              <a:buFont typeface="+mj-lt"/>
              <a:buAutoNum type="arabicPeriod"/>
            </a:pPr>
            <a:r>
              <a:rPr lang="en-US" b="1"/>
              <a:t>Maximize federal dollars won </a:t>
            </a:r>
            <a:r>
              <a:rPr lang="en-US"/>
              <a:t>by New Jersey, by identifying and supporting the most competitive applications</a:t>
            </a:r>
          </a:p>
          <a:p>
            <a:pPr marL="514350" indent="-514350">
              <a:buFont typeface="+mj-lt"/>
              <a:buAutoNum type="arabicPeriod"/>
            </a:pPr>
            <a:r>
              <a:rPr lang="en-US"/>
              <a:t>Create good paying, accessible jobs -- especially </a:t>
            </a:r>
            <a:r>
              <a:rPr lang="en-US" b="1"/>
              <a:t>union jobs</a:t>
            </a:r>
            <a:r>
              <a:rPr lang="en-US"/>
              <a:t>.</a:t>
            </a:r>
          </a:p>
          <a:p>
            <a:endParaRPr lang="en-US"/>
          </a:p>
        </p:txBody>
      </p:sp>
    </p:spTree>
    <p:extLst>
      <p:ext uri="{BB962C8B-B14F-4D97-AF65-F5344CB8AC3E}">
        <p14:creationId xmlns:p14="http://schemas.microsoft.com/office/powerpoint/2010/main" val="790928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FD0D-9673-4F91-90EC-713A4A651217}"/>
              </a:ext>
            </a:extLst>
          </p:cNvPr>
          <p:cNvSpPr>
            <a:spLocks noGrp="1"/>
          </p:cNvSpPr>
          <p:nvPr>
            <p:ph type="title"/>
          </p:nvPr>
        </p:nvSpPr>
        <p:spPr>
          <a:xfrm>
            <a:off x="162075" y="290566"/>
            <a:ext cx="11725312" cy="439639"/>
          </a:xfrm>
        </p:spPr>
        <p:txBody>
          <a:bodyPr>
            <a:normAutofit fontScale="90000"/>
          </a:bodyPr>
          <a:lstStyle/>
          <a:p>
            <a:r>
              <a:rPr lang="en-US" sz="2857"/>
              <a:t>Formula Funding Breakdown by Modality</a:t>
            </a:r>
          </a:p>
        </p:txBody>
      </p:sp>
      <p:sp>
        <p:nvSpPr>
          <p:cNvPr id="3" name="TextBox 2">
            <a:extLst>
              <a:ext uri="{FF2B5EF4-FFF2-40B4-BE49-F238E27FC236}">
                <a16:creationId xmlns:a16="http://schemas.microsoft.com/office/drawing/2014/main" id="{636C2A55-77F0-4D0D-82DC-D0A5BFD80D32}"/>
              </a:ext>
            </a:extLst>
          </p:cNvPr>
          <p:cNvSpPr txBox="1"/>
          <p:nvPr/>
        </p:nvSpPr>
        <p:spPr>
          <a:xfrm>
            <a:off x="337309" y="899027"/>
            <a:ext cx="11550078" cy="5668407"/>
          </a:xfrm>
          <a:prstGeom prst="rect">
            <a:avLst/>
          </a:prstGeom>
          <a:noFill/>
        </p:spPr>
        <p:txBody>
          <a:bodyPr wrap="square" rtlCol="0">
            <a:normAutofit/>
          </a:bodyPr>
          <a:lstStyle/>
          <a:p>
            <a:endParaRPr lang="en-US" sz="1840" b="1">
              <a:solidFill>
                <a:schemeClr val="accent1"/>
              </a:solidFill>
            </a:endParaRPr>
          </a:p>
        </p:txBody>
      </p:sp>
      <p:graphicFrame>
        <p:nvGraphicFramePr>
          <p:cNvPr id="7" name="Chart 6">
            <a:extLst>
              <a:ext uri="{FF2B5EF4-FFF2-40B4-BE49-F238E27FC236}">
                <a16:creationId xmlns:a16="http://schemas.microsoft.com/office/drawing/2014/main" id="{8AA5582A-4E59-46C8-80AE-3CF0884B2086}"/>
              </a:ext>
            </a:extLst>
          </p:cNvPr>
          <p:cNvGraphicFramePr>
            <a:graphicFrameLocks/>
          </p:cNvGraphicFramePr>
          <p:nvPr>
            <p:extLst>
              <p:ext uri="{D42A27DB-BD31-4B8C-83A1-F6EECF244321}">
                <p14:modId xmlns:p14="http://schemas.microsoft.com/office/powerpoint/2010/main" val="1745404692"/>
              </p:ext>
            </p:extLst>
          </p:nvPr>
        </p:nvGraphicFramePr>
        <p:xfrm>
          <a:off x="304613" y="1192436"/>
          <a:ext cx="6019800" cy="5081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969C31D1-832B-4630-8CE5-970B2C2E5A93}"/>
              </a:ext>
            </a:extLst>
          </p:cNvPr>
          <p:cNvGraphicFramePr>
            <a:graphicFrameLocks/>
          </p:cNvGraphicFramePr>
          <p:nvPr>
            <p:extLst>
              <p:ext uri="{D42A27DB-BD31-4B8C-83A1-F6EECF244321}">
                <p14:modId xmlns:p14="http://schemas.microsoft.com/office/powerpoint/2010/main" val="3140648182"/>
              </p:ext>
            </p:extLst>
          </p:nvPr>
        </p:nvGraphicFramePr>
        <p:xfrm>
          <a:off x="5867587" y="1192436"/>
          <a:ext cx="6019800" cy="50815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9122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FD0D-9673-4F91-90EC-713A4A651217}"/>
              </a:ext>
            </a:extLst>
          </p:cNvPr>
          <p:cNvSpPr>
            <a:spLocks noGrp="1"/>
          </p:cNvSpPr>
          <p:nvPr>
            <p:ph type="title"/>
          </p:nvPr>
        </p:nvSpPr>
        <p:spPr>
          <a:xfrm>
            <a:off x="162075" y="290566"/>
            <a:ext cx="11725312" cy="439639"/>
          </a:xfrm>
        </p:spPr>
        <p:txBody>
          <a:bodyPr>
            <a:normAutofit fontScale="90000"/>
          </a:bodyPr>
          <a:lstStyle/>
          <a:p>
            <a:r>
              <a:rPr lang="en-US" sz="2857"/>
              <a:t>Discretionary Breakdown by Modality</a:t>
            </a:r>
          </a:p>
        </p:txBody>
      </p:sp>
      <p:graphicFrame>
        <p:nvGraphicFramePr>
          <p:cNvPr id="10" name="Chart 9">
            <a:extLst>
              <a:ext uri="{FF2B5EF4-FFF2-40B4-BE49-F238E27FC236}">
                <a16:creationId xmlns:a16="http://schemas.microsoft.com/office/drawing/2014/main" id="{3FE17197-3D90-4191-8353-43E6E19A9E5D}"/>
              </a:ext>
            </a:extLst>
          </p:cNvPr>
          <p:cNvGraphicFramePr>
            <a:graphicFrameLocks/>
          </p:cNvGraphicFramePr>
          <p:nvPr>
            <p:extLst>
              <p:ext uri="{D42A27DB-BD31-4B8C-83A1-F6EECF244321}">
                <p14:modId xmlns:p14="http://schemas.microsoft.com/office/powerpoint/2010/main" val="403461293"/>
              </p:ext>
            </p:extLst>
          </p:nvPr>
        </p:nvGraphicFramePr>
        <p:xfrm>
          <a:off x="5867587" y="1046207"/>
          <a:ext cx="6019800" cy="5081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A4E20ABA-408E-4179-9B7D-6F4983F7FCB6}"/>
              </a:ext>
            </a:extLst>
          </p:cNvPr>
          <p:cNvGraphicFramePr>
            <a:graphicFrameLocks/>
          </p:cNvGraphicFramePr>
          <p:nvPr>
            <p:extLst>
              <p:ext uri="{D42A27DB-BD31-4B8C-83A1-F6EECF244321}">
                <p14:modId xmlns:p14="http://schemas.microsoft.com/office/powerpoint/2010/main" val="904657361"/>
              </p:ext>
            </p:extLst>
          </p:nvPr>
        </p:nvGraphicFramePr>
        <p:xfrm>
          <a:off x="162075" y="1046207"/>
          <a:ext cx="6019800" cy="50815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957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FD0D-9673-4F91-90EC-713A4A651217}"/>
              </a:ext>
            </a:extLst>
          </p:cNvPr>
          <p:cNvSpPr>
            <a:spLocks noGrp="1"/>
          </p:cNvSpPr>
          <p:nvPr>
            <p:ph type="title"/>
          </p:nvPr>
        </p:nvSpPr>
        <p:spPr>
          <a:xfrm>
            <a:off x="162075" y="290566"/>
            <a:ext cx="11725312" cy="439639"/>
          </a:xfrm>
        </p:spPr>
        <p:txBody>
          <a:bodyPr>
            <a:normAutofit fontScale="90000"/>
          </a:bodyPr>
          <a:lstStyle/>
          <a:p>
            <a:r>
              <a:rPr lang="en-US" sz="2857"/>
              <a:t>Est. NJ Funding Breakdown Over FY2022-2026</a:t>
            </a:r>
          </a:p>
        </p:txBody>
      </p:sp>
      <p:graphicFrame>
        <p:nvGraphicFramePr>
          <p:cNvPr id="5" name="Chart 4">
            <a:extLst>
              <a:ext uri="{FF2B5EF4-FFF2-40B4-BE49-F238E27FC236}">
                <a16:creationId xmlns:a16="http://schemas.microsoft.com/office/drawing/2014/main" id="{7935BB63-77AE-4F96-9666-9BDEB7C6CEF2}"/>
              </a:ext>
              <a:ext uri="{147F2762-F138-4A5C-976F-8EAC2B608ADB}">
                <a16:predDERef xmlns:a16="http://schemas.microsoft.com/office/drawing/2014/main" pred="{DE61DCCE-DEE9-4977-97B8-ECB0C926E58A}"/>
              </a:ext>
            </a:extLst>
          </p:cNvPr>
          <p:cNvGraphicFramePr>
            <a:graphicFrameLocks/>
          </p:cNvGraphicFramePr>
          <p:nvPr>
            <p:extLst>
              <p:ext uri="{D42A27DB-BD31-4B8C-83A1-F6EECF244321}">
                <p14:modId xmlns:p14="http://schemas.microsoft.com/office/powerpoint/2010/main" val="2527097887"/>
              </p:ext>
            </p:extLst>
          </p:nvPr>
        </p:nvGraphicFramePr>
        <p:xfrm>
          <a:off x="304613" y="931178"/>
          <a:ext cx="11725312" cy="59720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624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FD0D-9673-4F91-90EC-713A4A651217}"/>
              </a:ext>
            </a:extLst>
          </p:cNvPr>
          <p:cNvSpPr>
            <a:spLocks noGrp="1"/>
          </p:cNvSpPr>
          <p:nvPr>
            <p:ph type="title"/>
          </p:nvPr>
        </p:nvSpPr>
        <p:spPr>
          <a:xfrm>
            <a:off x="233344" y="257291"/>
            <a:ext cx="11725312" cy="439639"/>
          </a:xfrm>
        </p:spPr>
        <p:txBody>
          <a:bodyPr>
            <a:normAutofit fontScale="90000"/>
          </a:bodyPr>
          <a:lstStyle/>
          <a:p>
            <a:r>
              <a:rPr lang="en-US" sz="2857">
                <a:latin typeface="Calibri"/>
                <a:cs typeface="Calibri"/>
              </a:rPr>
              <a:t>Water Funding</a:t>
            </a:r>
          </a:p>
        </p:txBody>
      </p:sp>
      <p:sp>
        <p:nvSpPr>
          <p:cNvPr id="3" name="TextBox 2">
            <a:extLst>
              <a:ext uri="{FF2B5EF4-FFF2-40B4-BE49-F238E27FC236}">
                <a16:creationId xmlns:a16="http://schemas.microsoft.com/office/drawing/2014/main" id="{636C2A55-77F0-4D0D-82DC-D0A5BFD80D32}"/>
              </a:ext>
            </a:extLst>
          </p:cNvPr>
          <p:cNvSpPr txBox="1"/>
          <p:nvPr/>
        </p:nvSpPr>
        <p:spPr>
          <a:xfrm>
            <a:off x="337309" y="843049"/>
            <a:ext cx="11184927" cy="760017"/>
          </a:xfrm>
          <a:prstGeom prst="rect">
            <a:avLst/>
          </a:prstGeom>
          <a:noFill/>
        </p:spPr>
        <p:txBody>
          <a:bodyPr wrap="square" lIns="93297" tIns="46649" rIns="93297" bIns="46649" rtlCol="0" anchor="t">
            <a:normAutofit/>
          </a:bodyPr>
          <a:lstStyle/>
          <a:p>
            <a:pPr marL="0" lvl="1"/>
            <a:r>
              <a:rPr lang="en-US" sz="1837">
                <a:cs typeface="Arial"/>
              </a:rPr>
              <a:t>IIJA represents a doubling of previous water infrastructure funding with new money targeting Emerging Contaminants, Lead Service Line Replacement, and Assistance for Small and Disadvantaged Communities</a:t>
            </a:r>
          </a:p>
          <a:p>
            <a:pPr marL="0" lvl="1"/>
            <a:endParaRPr lang="en-US" sz="1837">
              <a:cs typeface="Arial"/>
            </a:endParaRPr>
          </a:p>
          <a:p>
            <a:pPr marL="0" lvl="1"/>
            <a:endParaRPr lang="en-US" sz="1837" b="1">
              <a:solidFill>
                <a:schemeClr val="accent1"/>
              </a:solidFill>
              <a:cs typeface="Arial"/>
            </a:endParaRPr>
          </a:p>
          <a:p>
            <a:pPr marL="800100" lvl="2" indent="-342900">
              <a:buFont typeface="Arial" panose="020B0604020202020204" pitchFamily="34" charset="0"/>
              <a:buChar char="•"/>
            </a:pPr>
            <a:endParaRPr lang="en-US" sz="1837" b="1">
              <a:cs typeface="Arial"/>
            </a:endParaRPr>
          </a:p>
        </p:txBody>
      </p:sp>
      <p:graphicFrame>
        <p:nvGraphicFramePr>
          <p:cNvPr id="9" name="Chart 8">
            <a:extLst>
              <a:ext uri="{FF2B5EF4-FFF2-40B4-BE49-F238E27FC236}">
                <a16:creationId xmlns:a16="http://schemas.microsoft.com/office/drawing/2014/main" id="{97AC18DF-8CD7-4675-8368-A3043F969E2C}"/>
              </a:ext>
            </a:extLst>
          </p:cNvPr>
          <p:cNvGraphicFramePr>
            <a:graphicFrameLocks/>
          </p:cNvGraphicFramePr>
          <p:nvPr/>
        </p:nvGraphicFramePr>
        <p:xfrm>
          <a:off x="337310" y="1715910"/>
          <a:ext cx="11184926" cy="48515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1528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FD0D-9673-4F91-90EC-713A4A651217}"/>
              </a:ext>
            </a:extLst>
          </p:cNvPr>
          <p:cNvSpPr>
            <a:spLocks noGrp="1"/>
          </p:cNvSpPr>
          <p:nvPr>
            <p:ph type="title"/>
          </p:nvPr>
        </p:nvSpPr>
        <p:spPr>
          <a:xfrm>
            <a:off x="162075" y="290566"/>
            <a:ext cx="11725312" cy="439639"/>
          </a:xfrm>
        </p:spPr>
        <p:txBody>
          <a:bodyPr>
            <a:normAutofit fontScale="90000"/>
          </a:bodyPr>
          <a:lstStyle/>
          <a:p>
            <a:r>
              <a:rPr lang="en-US" sz="2857">
                <a:latin typeface="Calibri"/>
                <a:cs typeface="Calibri"/>
              </a:rPr>
              <a:t>Local Government’s Role</a:t>
            </a:r>
          </a:p>
        </p:txBody>
      </p:sp>
      <p:sp>
        <p:nvSpPr>
          <p:cNvPr id="3" name="TextBox 2">
            <a:extLst>
              <a:ext uri="{FF2B5EF4-FFF2-40B4-BE49-F238E27FC236}">
                <a16:creationId xmlns:a16="http://schemas.microsoft.com/office/drawing/2014/main" id="{636C2A55-77F0-4D0D-82DC-D0A5BFD80D32}"/>
              </a:ext>
            </a:extLst>
          </p:cNvPr>
          <p:cNvSpPr txBox="1"/>
          <p:nvPr/>
        </p:nvSpPr>
        <p:spPr>
          <a:xfrm>
            <a:off x="337309" y="843049"/>
            <a:ext cx="11184927" cy="5828207"/>
          </a:xfrm>
          <a:prstGeom prst="rect">
            <a:avLst/>
          </a:prstGeom>
          <a:noFill/>
        </p:spPr>
        <p:txBody>
          <a:bodyPr wrap="square" lIns="93297" tIns="46649" rIns="93297" bIns="46649" rtlCol="0" anchor="t">
            <a:noAutofit/>
          </a:bodyPr>
          <a:lstStyle/>
          <a:p>
            <a:pPr marL="0" lvl="1"/>
            <a:r>
              <a:rPr lang="en-US" sz="1840">
                <a:cs typeface="Arial"/>
              </a:rPr>
              <a:t>Federal, State, and Local synergy will be vital to maximize the potential of these funds. We want to work with your teams to ensure that the projects funded by IIJA target the right locations, win competitive grants, and deliver results for New Jersey.</a:t>
            </a:r>
          </a:p>
          <a:p>
            <a:pPr marL="0" lvl="1"/>
            <a:endParaRPr lang="en-US" sz="1840">
              <a:cs typeface="Arial"/>
            </a:endParaRPr>
          </a:p>
          <a:p>
            <a:pPr marL="0" lvl="1"/>
            <a:r>
              <a:rPr lang="en-US" sz="1840" b="1">
                <a:solidFill>
                  <a:schemeClr val="accent1"/>
                </a:solidFill>
                <a:cs typeface="Arial"/>
              </a:rPr>
              <a:t>Infrastructure Planning</a:t>
            </a:r>
          </a:p>
          <a:p>
            <a:pPr marL="800100" lvl="2" indent="-342900">
              <a:buFont typeface="Arial" panose="020B0604020202020204" pitchFamily="34" charset="0"/>
              <a:buChar char="•"/>
            </a:pPr>
            <a:r>
              <a:rPr lang="en-US" sz="1840">
                <a:cs typeface="Arial"/>
              </a:rPr>
              <a:t>Many formula programs, such as the Broadband Equity, Access and Deployment Program (BEAD) will require the submission of a statewide plan to execute. </a:t>
            </a:r>
          </a:p>
          <a:p>
            <a:pPr marL="800100" lvl="2" indent="-342900">
              <a:buFont typeface="Arial" panose="020B0604020202020204" pitchFamily="34" charset="0"/>
              <a:buChar char="•"/>
            </a:pPr>
            <a:r>
              <a:rPr lang="en-US" sz="1840">
                <a:cs typeface="Arial"/>
              </a:rPr>
              <a:t>Local collaboration and input will be critical to correctly plan for this funding.</a:t>
            </a:r>
          </a:p>
          <a:p>
            <a:pPr marL="800100" lvl="2" indent="-342900">
              <a:buFont typeface="Arial" panose="020B0604020202020204" pitchFamily="34" charset="0"/>
              <a:buChar char="•"/>
            </a:pPr>
            <a:endParaRPr lang="en-US" sz="1840">
              <a:cs typeface="Arial"/>
            </a:endParaRPr>
          </a:p>
          <a:p>
            <a:pPr marL="0" lvl="1"/>
            <a:r>
              <a:rPr lang="en-US" sz="1840" b="1">
                <a:solidFill>
                  <a:schemeClr val="accent1"/>
                </a:solidFill>
                <a:cs typeface="Arial"/>
              </a:rPr>
              <a:t>Grant Spotlight: Safe Streets and Roads For All</a:t>
            </a:r>
          </a:p>
          <a:p>
            <a:pPr marL="800100" lvl="2" indent="-342900">
              <a:buFont typeface="Arial" panose="020B0604020202020204" pitchFamily="34" charset="0"/>
              <a:buChar char="•"/>
            </a:pPr>
            <a:r>
              <a:rPr lang="en-US" sz="1840">
                <a:cs typeface="Arial"/>
              </a:rPr>
              <a:t>The Safe Streets and Roads For All Grant will have yearly $1B grant opportunities. The State cannot apply for these funds, only local jurisdictions can.</a:t>
            </a:r>
          </a:p>
          <a:p>
            <a:pPr marL="800100" lvl="2" indent="-342900">
              <a:buFont typeface="Arial" panose="020B0604020202020204" pitchFamily="34" charset="0"/>
              <a:buChar char="•"/>
            </a:pPr>
            <a:r>
              <a:rPr lang="en-US" sz="1840">
                <a:cs typeface="Arial"/>
              </a:rPr>
              <a:t>Can go towards either Action Plan Creation or Implementation Grants.</a:t>
            </a:r>
          </a:p>
          <a:p>
            <a:pPr marL="800100" lvl="2" indent="-342900">
              <a:buFont typeface="Arial" panose="020B0604020202020204" pitchFamily="34" charset="0"/>
              <a:buChar char="•"/>
            </a:pPr>
            <a:r>
              <a:rPr lang="en-US" sz="1840">
                <a:cs typeface="Arial"/>
              </a:rPr>
              <a:t>Decide what program is best for you!</a:t>
            </a:r>
          </a:p>
          <a:p>
            <a:pPr marL="800100" lvl="2" indent="-342900">
              <a:buFont typeface="Arial" panose="020B0604020202020204" pitchFamily="34" charset="0"/>
              <a:buChar char="•"/>
            </a:pPr>
            <a:endParaRPr lang="en-US" sz="1840">
              <a:cs typeface="Arial"/>
            </a:endParaRPr>
          </a:p>
          <a:p>
            <a:pPr marL="0" lvl="1"/>
            <a:r>
              <a:rPr lang="en-US" sz="1840" b="1">
                <a:solidFill>
                  <a:schemeClr val="accent1"/>
                </a:solidFill>
                <a:cs typeface="Arial"/>
              </a:rPr>
              <a:t>Program Spotlight: The Affordable Connectivity Program</a:t>
            </a:r>
          </a:p>
          <a:p>
            <a:pPr marL="800100" lvl="2" indent="-342900">
              <a:buFont typeface="Arial" panose="020B0604020202020204" pitchFamily="34" charset="0"/>
              <a:buChar char="•"/>
            </a:pPr>
            <a:r>
              <a:rPr lang="en-US" sz="1840">
                <a:cs typeface="Arial"/>
              </a:rPr>
              <a:t>Individuals who qualify can receive $30 off of their monthly internet bills, and $100 off internet connected devices (computers and tablets).</a:t>
            </a:r>
          </a:p>
          <a:p>
            <a:pPr marL="800100" lvl="2" indent="-342900">
              <a:buFont typeface="Arial" panose="020B0604020202020204" pitchFamily="34" charset="0"/>
              <a:buChar char="•"/>
            </a:pPr>
            <a:r>
              <a:rPr lang="en-US" sz="1840">
                <a:cs typeface="Arial"/>
              </a:rPr>
              <a:t>You can find more information at </a:t>
            </a:r>
            <a:r>
              <a:rPr lang="en-US" sz="1840" err="1">
                <a:cs typeface="Arial"/>
                <a:hlinkClick r:id="rId3"/>
              </a:rPr>
              <a:t>GetInternet.Gov</a:t>
            </a:r>
            <a:endParaRPr lang="en-US" sz="1840" b="1">
              <a:solidFill>
                <a:schemeClr val="accent1"/>
              </a:solidFill>
              <a:cs typeface="Arial"/>
            </a:endParaRPr>
          </a:p>
          <a:p>
            <a:pPr marL="800100" lvl="2" indent="-342900">
              <a:buFont typeface="Arial" panose="020B0604020202020204" pitchFamily="34" charset="0"/>
              <a:buChar char="•"/>
            </a:pPr>
            <a:endParaRPr lang="en-US" sz="1840" b="1">
              <a:cs typeface="Arial"/>
            </a:endParaRPr>
          </a:p>
        </p:txBody>
      </p:sp>
    </p:spTree>
    <p:extLst>
      <p:ext uri="{BB962C8B-B14F-4D97-AF65-F5344CB8AC3E}">
        <p14:creationId xmlns:p14="http://schemas.microsoft.com/office/powerpoint/2010/main" val="4049001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FD0D-9673-4F91-90EC-713A4A651217}"/>
              </a:ext>
            </a:extLst>
          </p:cNvPr>
          <p:cNvSpPr>
            <a:spLocks noGrp="1"/>
          </p:cNvSpPr>
          <p:nvPr>
            <p:ph type="title"/>
          </p:nvPr>
        </p:nvSpPr>
        <p:spPr>
          <a:xfrm>
            <a:off x="162075" y="290566"/>
            <a:ext cx="11725312" cy="439639"/>
          </a:xfrm>
        </p:spPr>
        <p:txBody>
          <a:bodyPr>
            <a:normAutofit fontScale="90000"/>
          </a:bodyPr>
          <a:lstStyle/>
          <a:p>
            <a:r>
              <a:rPr lang="en-US" sz="2857">
                <a:latin typeface="Calibri"/>
                <a:cs typeface="Calibri"/>
              </a:rPr>
              <a:t>Policy Commitment Themes</a:t>
            </a:r>
          </a:p>
        </p:txBody>
      </p:sp>
      <p:sp>
        <p:nvSpPr>
          <p:cNvPr id="3" name="TextBox 2">
            <a:extLst>
              <a:ext uri="{FF2B5EF4-FFF2-40B4-BE49-F238E27FC236}">
                <a16:creationId xmlns:a16="http://schemas.microsoft.com/office/drawing/2014/main" id="{636C2A55-77F0-4D0D-82DC-D0A5BFD80D32}"/>
              </a:ext>
            </a:extLst>
          </p:cNvPr>
          <p:cNvSpPr txBox="1"/>
          <p:nvPr/>
        </p:nvSpPr>
        <p:spPr>
          <a:xfrm>
            <a:off x="337309" y="843049"/>
            <a:ext cx="11184927" cy="5828207"/>
          </a:xfrm>
          <a:prstGeom prst="rect">
            <a:avLst/>
          </a:prstGeom>
          <a:noFill/>
        </p:spPr>
        <p:txBody>
          <a:bodyPr wrap="square" lIns="93297" tIns="46649" rIns="93297" bIns="46649" rtlCol="0" anchor="t">
            <a:normAutofit/>
          </a:bodyPr>
          <a:lstStyle/>
          <a:p>
            <a:pPr marL="0" lvl="1"/>
            <a:r>
              <a:rPr lang="en-US" sz="1837">
                <a:cs typeface="Arial"/>
              </a:rPr>
              <a:t>The Murphy Administration is committed to focusing its IIJA spending on </a:t>
            </a:r>
            <a:r>
              <a:rPr lang="en-US" sz="1837" b="1">
                <a:cs typeface="Arial"/>
              </a:rPr>
              <a:t>equity, </a:t>
            </a:r>
            <a:r>
              <a:rPr lang="en-US" sz="1837" b="1"/>
              <a:t>safety, sustainability, </a:t>
            </a:r>
            <a:r>
              <a:rPr lang="en-US" sz="1837"/>
              <a:t>and </a:t>
            </a:r>
            <a:r>
              <a:rPr lang="en-US" sz="1837" b="1"/>
              <a:t>reliability</a:t>
            </a:r>
            <a:r>
              <a:rPr lang="en-US" sz="1837" b="1">
                <a:cs typeface="Arial"/>
              </a:rPr>
              <a:t>. </a:t>
            </a:r>
            <a:r>
              <a:rPr lang="en-US" sz="1837">
                <a:cs typeface="Arial"/>
              </a:rPr>
              <a:t>These commitments should be considered from the initial ideation stage through the design, construction, and maintenance of projects.</a:t>
            </a:r>
          </a:p>
          <a:p>
            <a:pPr marL="0" lvl="1"/>
            <a:endParaRPr lang="en-US" sz="1837">
              <a:cs typeface="Arial"/>
            </a:endParaRPr>
          </a:p>
          <a:p>
            <a:pPr marL="0" lvl="1"/>
            <a:r>
              <a:rPr lang="en-US" sz="1837" b="1">
                <a:solidFill>
                  <a:schemeClr val="accent1"/>
                </a:solidFill>
                <a:cs typeface="Arial"/>
              </a:rPr>
              <a:t>Equity</a:t>
            </a:r>
          </a:p>
          <a:p>
            <a:pPr marL="800100" lvl="1" indent="-342900">
              <a:buSzPts val="1000"/>
              <a:buFont typeface="Symbol" panose="05050102010706020507" pitchFamily="18" charset="2"/>
              <a:buChar char=""/>
              <a:tabLst>
                <a:tab pos="457200" algn="l"/>
              </a:tabLst>
            </a:pPr>
            <a:r>
              <a:rPr lang="en-US" sz="1840">
                <a:solidFill>
                  <a:srgbClr val="000000"/>
                </a:solidFill>
                <a:effectLst/>
                <a:latin typeface="Calibri" panose="020F0502020204030204" pitchFamily="34" charset="0"/>
                <a:ea typeface="Times New Roman" panose="02020603050405020304" pitchFamily="18" charset="0"/>
              </a:rPr>
              <a:t>The federally mandated Justice40 Initiative requires federal agencies to deliver at least 40 percent of the overall benefits from federal investments to historically underserved communities.</a:t>
            </a:r>
            <a:endParaRPr lang="en-US" sz="1840">
              <a:solidFill>
                <a:srgbClr val="000000"/>
              </a:solidFill>
              <a:effectLst/>
              <a:latin typeface="Calibri" panose="020F0502020204030204" pitchFamily="34" charset="0"/>
              <a:ea typeface="Calibri" panose="020F0502020204030204" pitchFamily="34" charset="0"/>
            </a:endParaRPr>
          </a:p>
          <a:p>
            <a:pPr marL="800100" lvl="1" indent="-342900">
              <a:buSzPts val="1000"/>
              <a:buFont typeface="Symbol" panose="05050102010706020507" pitchFamily="18" charset="2"/>
              <a:buChar char=""/>
              <a:tabLst>
                <a:tab pos="457200" algn="l"/>
              </a:tabLst>
            </a:pPr>
            <a:r>
              <a:rPr lang="en-US" sz="1840">
                <a:solidFill>
                  <a:srgbClr val="000000"/>
                </a:solidFill>
                <a:effectLst/>
                <a:latin typeface="Calibri" panose="020F0502020204030204" pitchFamily="34" charset="0"/>
                <a:ea typeface="Times New Roman" panose="02020603050405020304" pitchFamily="18" charset="0"/>
              </a:rPr>
              <a:t>State allocation of federal funds should strategically address systemic disinvestment in these underserved communities.</a:t>
            </a:r>
            <a:endParaRPr lang="en-US" sz="1840">
              <a:solidFill>
                <a:srgbClr val="000000"/>
              </a:solidFill>
              <a:effectLst/>
              <a:latin typeface="Calibri" panose="020F0502020204030204" pitchFamily="34" charset="0"/>
              <a:ea typeface="Calibri" panose="020F0502020204030204" pitchFamily="34" charset="0"/>
            </a:endParaRPr>
          </a:p>
          <a:p>
            <a:pPr marL="0" lvl="1"/>
            <a:endParaRPr lang="en-US" sz="1837" b="1">
              <a:solidFill>
                <a:schemeClr val="accent1"/>
              </a:solidFill>
              <a:cs typeface="Arial"/>
            </a:endParaRPr>
          </a:p>
          <a:p>
            <a:pPr marL="0" lvl="1"/>
            <a:r>
              <a:rPr lang="en-US" sz="1837" b="1">
                <a:solidFill>
                  <a:schemeClr val="accent1"/>
                </a:solidFill>
                <a:cs typeface="Arial"/>
              </a:rPr>
              <a:t>Safety</a:t>
            </a:r>
          </a:p>
          <a:p>
            <a:pPr marL="800100" lvl="2" indent="-342900">
              <a:buFont typeface="Arial" panose="020B0604020202020204" pitchFamily="34" charset="0"/>
              <a:buChar char="•"/>
            </a:pPr>
            <a:r>
              <a:rPr lang="en-US" sz="1837">
                <a:cs typeface="Arial"/>
              </a:rPr>
              <a:t>Projects that promote </a:t>
            </a:r>
            <a:r>
              <a:rPr lang="en-US" sz="1837" b="1">
                <a:cs typeface="Arial"/>
              </a:rPr>
              <a:t>public safety</a:t>
            </a:r>
          </a:p>
          <a:p>
            <a:pPr marL="800100" lvl="2" indent="-342900">
              <a:buFont typeface="Arial" panose="020B0604020202020204" pitchFamily="34" charset="0"/>
              <a:buChar char="•"/>
            </a:pPr>
            <a:r>
              <a:rPr lang="en-US" sz="1837">
                <a:cs typeface="Arial"/>
              </a:rPr>
              <a:t>Design, implementation, and construction phases embody safe practices</a:t>
            </a:r>
          </a:p>
          <a:p>
            <a:pPr marL="457200" lvl="2"/>
            <a:endParaRPr lang="en-US" sz="1837" b="1">
              <a:cs typeface="Arial"/>
            </a:endParaRPr>
          </a:p>
          <a:p>
            <a:pPr marL="0" lvl="1"/>
            <a:r>
              <a:rPr lang="en-US" sz="1837" b="1">
                <a:solidFill>
                  <a:schemeClr val="accent1"/>
                </a:solidFill>
                <a:cs typeface="Arial"/>
              </a:rPr>
              <a:t>Sustainability</a:t>
            </a:r>
          </a:p>
          <a:p>
            <a:pPr marL="800100" lvl="2" indent="-342900">
              <a:buFont typeface="Arial" panose="020B0604020202020204" pitchFamily="34" charset="0"/>
              <a:buChar char="•"/>
            </a:pPr>
            <a:r>
              <a:rPr lang="en-US" sz="1837">
                <a:cs typeface="Arial"/>
              </a:rPr>
              <a:t>Infrastructure improvements that help us meet </a:t>
            </a:r>
            <a:r>
              <a:rPr lang="en-US" sz="1837" b="1">
                <a:cs typeface="Arial"/>
              </a:rPr>
              <a:t>climate goals</a:t>
            </a:r>
          </a:p>
          <a:p>
            <a:pPr marL="800100" lvl="2" indent="-342900">
              <a:buFont typeface="Arial" panose="020B0604020202020204" pitchFamily="34" charset="0"/>
              <a:buChar char="•"/>
            </a:pPr>
            <a:r>
              <a:rPr lang="en-US" sz="1837">
                <a:cs typeface="Arial"/>
              </a:rPr>
              <a:t>Projects are planned and executed with environmental consciousness and resiliency</a:t>
            </a:r>
          </a:p>
          <a:p>
            <a:pPr marL="342900" lvl="1" indent="-342900">
              <a:buFont typeface="Arial" panose="020B0604020202020204" pitchFamily="34" charset="0"/>
              <a:buChar char="•"/>
            </a:pPr>
            <a:endParaRPr lang="en-US" sz="1837" b="1">
              <a:solidFill>
                <a:schemeClr val="accent1"/>
              </a:solidFill>
              <a:cs typeface="Arial"/>
            </a:endParaRPr>
          </a:p>
          <a:p>
            <a:pPr marL="0" lvl="1"/>
            <a:r>
              <a:rPr lang="en-US" sz="1837" b="1">
                <a:solidFill>
                  <a:schemeClr val="accent1"/>
                </a:solidFill>
                <a:cs typeface="Arial"/>
              </a:rPr>
              <a:t>Reliability</a:t>
            </a:r>
          </a:p>
          <a:p>
            <a:pPr marL="800100" lvl="2" indent="-342900">
              <a:buFont typeface="Arial" panose="020B0604020202020204" pitchFamily="34" charset="0"/>
              <a:buChar char="•"/>
            </a:pPr>
            <a:r>
              <a:rPr lang="en-US" sz="1837">
                <a:cs typeface="Arial"/>
              </a:rPr>
              <a:t>Focus on quality and consistency in design, implementation, and longevity</a:t>
            </a:r>
          </a:p>
          <a:p>
            <a:pPr marL="342900" lvl="1" indent="-342900">
              <a:buFont typeface="Arial" panose="020B0604020202020204" pitchFamily="34" charset="0"/>
              <a:buChar char="•"/>
            </a:pPr>
            <a:endParaRPr lang="en-US" sz="1837" b="1">
              <a:solidFill>
                <a:schemeClr val="accent1"/>
              </a:solidFill>
              <a:cs typeface="Arial"/>
            </a:endParaRPr>
          </a:p>
          <a:p>
            <a:pPr marL="800100" lvl="2" indent="-342900">
              <a:buFont typeface="Arial" panose="020B0604020202020204" pitchFamily="34" charset="0"/>
              <a:buChar char="•"/>
            </a:pPr>
            <a:endParaRPr lang="en-US" sz="1837" b="1">
              <a:cs typeface="Arial"/>
            </a:endParaRPr>
          </a:p>
        </p:txBody>
      </p:sp>
    </p:spTree>
    <p:extLst>
      <p:ext uri="{BB962C8B-B14F-4D97-AF65-F5344CB8AC3E}">
        <p14:creationId xmlns:p14="http://schemas.microsoft.com/office/powerpoint/2010/main" val="3194465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845E2C4DA37446B2FFAF930C70CD64" ma:contentTypeVersion="10" ma:contentTypeDescription="Create a new document." ma:contentTypeScope="" ma:versionID="b401f42c54b61ab082811e842b3078f4">
  <xsd:schema xmlns:xsd="http://www.w3.org/2001/XMLSchema" xmlns:xs="http://www.w3.org/2001/XMLSchema" xmlns:p="http://schemas.microsoft.com/office/2006/metadata/properties" xmlns:ns3="585855fa-f4b1-4e44-8039-e16fc3f983ed" xmlns:ns4="b756a11e-f314-4111-8cc0-a3798a9ab615" targetNamespace="http://schemas.microsoft.com/office/2006/metadata/properties" ma:root="true" ma:fieldsID="0dc068e32673ad13885821a0d7a28702" ns3:_="" ns4:_="">
    <xsd:import namespace="585855fa-f4b1-4e44-8039-e16fc3f983ed"/>
    <xsd:import namespace="b756a11e-f314-4111-8cc0-a3798a9ab61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5855fa-f4b1-4e44-8039-e16fc3f983e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56a11e-f314-4111-8cc0-a3798a9ab61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4FF4178-8DF0-47D1-AA4A-5CB1C5E196E8}">
  <ds:schemaRefs>
    <ds:schemaRef ds:uri="585855fa-f4b1-4e44-8039-e16fc3f983ed"/>
    <ds:schemaRef ds:uri="b756a11e-f314-4111-8cc0-a3798a9ab6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BC1BEFF-3DA1-444B-A4EA-DEB36951EBDB}">
  <ds:schemaRefs>
    <ds:schemaRef ds:uri="http://schemas.microsoft.com/sharepoint/v3/contenttype/forms"/>
  </ds:schemaRefs>
</ds:datastoreItem>
</file>

<file path=customXml/itemProps3.xml><?xml version="1.0" encoding="utf-8"?>
<ds:datastoreItem xmlns:ds="http://schemas.openxmlformats.org/officeDocument/2006/customXml" ds:itemID="{16B1F167-4395-4815-B92E-19D914D75B1D}">
  <ds:schemaRefs>
    <ds:schemaRef ds:uri="585855fa-f4b1-4e44-8039-e16fc3f983ed"/>
    <ds:schemaRef ds:uri="b756a11e-f314-4111-8cc0-a3798a9ab61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5</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Infrastructure Investment and Jobs Act (IIJA)</vt:lpstr>
      <vt:lpstr>IIJA – What is it?</vt:lpstr>
      <vt:lpstr>IIJA – Mission and Methods</vt:lpstr>
      <vt:lpstr>Formula Funding Breakdown by Modality</vt:lpstr>
      <vt:lpstr>Discretionary Breakdown by Modality</vt:lpstr>
      <vt:lpstr>Est. NJ Funding Breakdown Over FY2022-2026</vt:lpstr>
      <vt:lpstr>Water Funding</vt:lpstr>
      <vt:lpstr>Local Government’s Role</vt:lpstr>
      <vt:lpstr>Policy Commitment Themes</vt:lpstr>
      <vt:lpstr>Workforce Development as a Strategy to Win Funds and Deploy Funds More Effectively and Efficiently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Bentley, Matthew [GOV]</dc:creator>
  <cp:revision>1</cp:revision>
  <dcterms:created xsi:type="dcterms:W3CDTF">2022-04-12T19:32:05Z</dcterms:created>
  <dcterms:modified xsi:type="dcterms:W3CDTF">2022-11-28T15:14:43Z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0x01010001845E2C4DA37446B2FFAF930C70CD64</vt:lpwstr>
  </property>
</Properties>
</file>